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9" r:id="rId10"/>
    <p:sldId id="268" r:id="rId11"/>
    <p:sldId id="270" r:id="rId12"/>
    <p:sldId id="260" r:id="rId13"/>
    <p:sldId id="272" r:id="rId14"/>
    <p:sldId id="258" r:id="rId15"/>
    <p:sldId id="259" r:id="rId16"/>
    <p:sldId id="271" r:id="rId17"/>
    <p:sldId id="261" r:id="rId18"/>
    <p:sldId id="276" r:id="rId19"/>
    <p:sldId id="274" r:id="rId20"/>
    <p:sldId id="275" r:id="rId21"/>
    <p:sldId id="279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411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35" autoAdjust="0"/>
    <p:restoredTop sz="86705" autoAdjust="0"/>
  </p:normalViewPr>
  <p:slideViewPr>
    <p:cSldViewPr snapToGrid="0" showGuides="1">
      <p:cViewPr varScale="1">
        <p:scale>
          <a:sx n="68" d="100"/>
          <a:sy n="68" d="100"/>
        </p:scale>
        <p:origin x="2124" y="90"/>
      </p:cViewPr>
      <p:guideLst>
        <p:guide orient="horz" pos="3072"/>
        <p:guide pos="411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7" name="Shape 4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384" name="“在此键入引文。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16400"/>
            <a:ext cx="10464800" cy="711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38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图像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正文级别 1…"/>
          <p:cNvSpPr txBox="1">
            <a:spLocks noGrp="1"/>
          </p:cNvSpPr>
          <p:nvPr>
            <p:ph type="body" idx="1"/>
          </p:nvPr>
        </p:nvSpPr>
        <p:spPr>
          <a:xfrm>
            <a:off x="580384" y="1448595"/>
            <a:ext cx="11099800" cy="62865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pic>
        <p:nvPicPr>
          <p:cNvPr id="57" name="线条" descr="线条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357" y="909191"/>
            <a:ext cx="11350585" cy="76201"/>
          </a:xfrm>
          <a:prstGeom prst="rect">
            <a:avLst/>
          </a:prstGeom>
        </p:spPr>
      </p:pic>
      <p:pic>
        <p:nvPicPr>
          <p:cNvPr id="59" name="线条" descr="线条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-4444615" y="5106304"/>
            <a:ext cx="9396832" cy="76201"/>
          </a:xfrm>
          <a:prstGeom prst="rect">
            <a:avLst/>
          </a:prstGeom>
        </p:spPr>
      </p:pic>
      <p:sp>
        <p:nvSpPr>
          <p:cNvPr id="61" name="中国海洋大学  电子工程系     wangnan@ouc.edu.cn"/>
          <p:cNvSpPr txBox="1"/>
          <p:nvPr/>
        </p:nvSpPr>
        <p:spPr>
          <a:xfrm>
            <a:off x="409723" y="9420443"/>
            <a:ext cx="4565353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929292"/>
                </a:solidFill>
              </a:defRPr>
            </a:lvl1pPr>
          </a:lstStyle>
          <a:p>
            <a:r>
              <a:rPr dirty="0" err="1"/>
              <a:t>中国海洋大学</a:t>
            </a:r>
            <a:r>
              <a:rPr dirty="0"/>
              <a:t>  </a:t>
            </a:r>
            <a:r>
              <a:rPr dirty="0" err="1"/>
              <a:t>电子工程系</a:t>
            </a:r>
            <a:r>
              <a:rPr dirty="0"/>
              <a:t>     </a:t>
            </a:r>
            <a:r>
              <a:rPr lang="en-US" altLang="zh-CN" dirty="0" err="1" smtClean="0"/>
              <a:t>rsh</a:t>
            </a:r>
            <a:r>
              <a:rPr dirty="0" err="1" smtClean="0"/>
              <a:t>@ouc.edu.cn</a:t>
            </a:r>
            <a:endParaRPr dirty="0"/>
          </a:p>
        </p:txBody>
      </p:sp>
      <p:pic>
        <p:nvPicPr>
          <p:cNvPr id="62" name="线条" descr="线条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254260" y="56215"/>
            <a:ext cx="5924616" cy="1016001"/>
          </a:xfrm>
          <a:prstGeom prst="rect">
            <a:avLst/>
          </a:prstGeom>
        </p:spPr>
      </p:pic>
      <p:sp>
        <p:nvSpPr>
          <p:cNvPr id="64" name="标题文本"/>
          <p:cNvSpPr txBox="1">
            <a:spLocks noGrp="1"/>
          </p:cNvSpPr>
          <p:nvPr>
            <p:ph type="title"/>
          </p:nvPr>
        </p:nvSpPr>
        <p:spPr>
          <a:xfrm rot="21575834">
            <a:off x="295703" y="15606"/>
            <a:ext cx="4443999" cy="1097220"/>
          </a:xfrm>
          <a:prstGeom prst="rect">
            <a:avLst/>
          </a:prstGeom>
        </p:spPr>
        <p:txBody>
          <a:bodyPr/>
          <a:lstStyle>
            <a:lvl1pPr>
              <a:defRPr sz="4500">
                <a:latin typeface="华文楷体"/>
                <a:ea typeface="华文楷体"/>
                <a:cs typeface="华文楷体"/>
                <a:sym typeface="华文楷体"/>
              </a:defRPr>
            </a:lvl1pPr>
          </a:lstStyle>
          <a:p>
            <a:r>
              <a:rPr dirty="0" err="1"/>
              <a:t>标题文本</a:t>
            </a:r>
            <a:endParaRPr dirty="0"/>
          </a:p>
        </p:txBody>
      </p:sp>
      <p:sp>
        <p:nvSpPr>
          <p:cNvPr id="34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图像"/>
          <p:cNvSpPr>
            <a:spLocks noGrp="1"/>
          </p:cNvSpPr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5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5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正文级别 1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6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图像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74" name="图像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75" name="图像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p4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7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8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检测技术与仪器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6515100"/>
            <a:ext cx="10464800" cy="1130300"/>
          </a:xfrm>
          <a:prstGeom prst="rect">
            <a:avLst/>
          </a:prstGeom>
        </p:spPr>
        <p:txBody>
          <a:bodyPr anchor="b"/>
          <a:lstStyle>
            <a:lvl1pPr defTabSz="443991">
              <a:spcBef>
                <a:spcPts val="3500"/>
              </a:spcBef>
              <a:defRPr sz="5776">
                <a:solidFill>
                  <a:srgbClr val="000066"/>
                </a:solidFill>
                <a:latin typeface="楷体"/>
                <a:ea typeface="楷体"/>
                <a:cs typeface="楷体"/>
                <a:sym typeface="楷体"/>
              </a:defRPr>
            </a:lvl1pPr>
          </a:lstStyle>
          <a:p>
            <a:r>
              <a:rPr dirty="0" err="1"/>
              <a:t>检测技术与仪器</a:t>
            </a:r>
            <a:endParaRPr/>
          </a:p>
        </p:txBody>
      </p:sp>
      <p:pic>
        <p:nvPicPr>
          <p:cNvPr id="410" name="640.jpeg" descr="640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0474" y="828724"/>
            <a:ext cx="9883852" cy="5497893"/>
          </a:xfrm>
          <a:prstGeom prst="rect">
            <a:avLst/>
          </a:prstGeom>
          <a:ln w="12700">
            <a:miter lim="400000"/>
          </a:ln>
        </p:spPr>
      </p:pic>
      <p:sp>
        <p:nvSpPr>
          <p:cNvPr id="411" name="压电式传感器"/>
          <p:cNvSpPr txBox="1"/>
          <p:nvPr/>
        </p:nvSpPr>
        <p:spPr>
          <a:xfrm>
            <a:off x="2354481" y="7833883"/>
            <a:ext cx="7893051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normAutofit/>
          </a:bodyPr>
          <a:lstStyle>
            <a:lvl1pPr>
              <a:defRPr sz="3500" b="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r>
              <a:rPr lang="zh-CN" altLang="en-US" dirty="0" smtClean="0"/>
              <a:t>水下传感技术及其在</a:t>
            </a:r>
            <a:r>
              <a:rPr lang="en-US" altLang="zh-CN" dirty="0" err="1" smtClean="0"/>
              <a:t>AUV</a:t>
            </a:r>
            <a:r>
              <a:rPr lang="zh-CN" altLang="en-US" dirty="0" smtClean="0"/>
              <a:t>上的应用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主要内容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水下无人航行器</a:t>
            </a:r>
            <a:endParaRPr dirty="0"/>
          </a:p>
        </p:txBody>
      </p:sp>
      <p:sp>
        <p:nvSpPr>
          <p:cNvPr id="5" name="压电效应…"/>
          <p:cNvSpPr txBox="1"/>
          <p:nvPr/>
        </p:nvSpPr>
        <p:spPr>
          <a:xfrm>
            <a:off x="811560" y="1674181"/>
            <a:ext cx="5464637" cy="702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33375" indent="-333375" algn="l">
              <a:lnSpc>
                <a:spcPct val="130000"/>
              </a:lnSpc>
              <a:buClr>
                <a:schemeClr val="accent3">
                  <a:hueOff val="362282"/>
                  <a:satOff val="31803"/>
                  <a:lumOff val="-18242"/>
                </a:schemeClr>
              </a:buClr>
              <a:buSzPct val="145000"/>
              <a:buChar char="•"/>
              <a:defRPr sz="3000"/>
            </a:pPr>
            <a:r>
              <a:rPr lang="en-US" altLang="zh-CN" dirty="0" smtClean="0"/>
              <a:t>ARV</a:t>
            </a:r>
            <a:r>
              <a:rPr lang="zh-CN" altLang="en-US" dirty="0"/>
              <a:t>（自主</a:t>
            </a:r>
            <a:r>
              <a:rPr lang="en-US" altLang="zh-CN" dirty="0"/>
              <a:t>/</a:t>
            </a:r>
            <a:r>
              <a:rPr lang="zh-CN" altLang="en-US" dirty="0"/>
              <a:t>遥控水下机器人）</a:t>
            </a:r>
          </a:p>
        </p:txBody>
      </p:sp>
      <p:sp>
        <p:nvSpPr>
          <p:cNvPr id="6" name="矩形 5"/>
          <p:cNvSpPr/>
          <p:nvPr/>
        </p:nvSpPr>
        <p:spPr>
          <a:xfrm>
            <a:off x="811560" y="2334394"/>
            <a:ext cx="11174114" cy="6831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sz="2800" b="0" dirty="0" smtClean="0">
                <a:solidFill>
                  <a:srgbClr val="333333"/>
                </a:solidFill>
                <a:latin typeface="arial" panose="020B0604020202020204" pitchFamily="34" charset="0"/>
              </a:rPr>
              <a:t>      </a:t>
            </a:r>
            <a:r>
              <a:rPr lang="zh-CN" altLang="en-US" sz="2800" b="0" dirty="0" smtClean="0">
                <a:solidFill>
                  <a:srgbClr val="333333"/>
                </a:solidFill>
                <a:latin typeface="arial" panose="020B0604020202020204" pitchFamily="34" charset="0"/>
              </a:rPr>
              <a:t>“海斗”</a:t>
            </a:r>
            <a:r>
              <a:rPr lang="zh-CN" altLang="en-US" sz="2800" b="0" dirty="0">
                <a:solidFill>
                  <a:srgbClr val="333333"/>
                </a:solidFill>
                <a:latin typeface="arial" panose="020B0604020202020204" pitchFamily="34" charset="0"/>
              </a:rPr>
              <a:t>自主遥控水下机器人（</a:t>
            </a:r>
            <a:r>
              <a:rPr lang="en-US" altLang="zh-CN" sz="2800" b="0" dirty="0">
                <a:solidFill>
                  <a:srgbClr val="333333"/>
                </a:solidFill>
                <a:latin typeface="arial" panose="020B0604020202020204" pitchFamily="34" charset="0"/>
              </a:rPr>
              <a:t>ARV</a:t>
            </a:r>
            <a:r>
              <a:rPr lang="zh-CN" altLang="en-US" sz="2800" b="0" dirty="0" smtClean="0">
                <a:solidFill>
                  <a:srgbClr val="333333"/>
                </a:solidFill>
                <a:latin typeface="arial" panose="020B0604020202020204" pitchFamily="34" charset="0"/>
              </a:rPr>
              <a:t>）中国科学院沈阳自动化研究所</a:t>
            </a:r>
            <a:r>
              <a:rPr lang="zh-CN" altLang="en-US" sz="2800" b="0" dirty="0">
                <a:solidFill>
                  <a:srgbClr val="333333"/>
                </a:solidFill>
                <a:latin typeface="arial" panose="020B0604020202020204" pitchFamily="34" charset="0"/>
              </a:rPr>
              <a:t>研发，最大潜深达</a:t>
            </a:r>
            <a:r>
              <a:rPr lang="en-US" altLang="zh-CN" sz="2800" b="0" dirty="0">
                <a:solidFill>
                  <a:srgbClr val="333333"/>
                </a:solidFill>
                <a:latin typeface="arial" panose="020B0604020202020204" pitchFamily="34" charset="0"/>
              </a:rPr>
              <a:t>10767</a:t>
            </a:r>
            <a:r>
              <a:rPr lang="zh-CN" altLang="en-US" sz="2800" b="0" dirty="0">
                <a:solidFill>
                  <a:srgbClr val="333333"/>
                </a:solidFill>
                <a:latin typeface="arial" panose="020B0604020202020204" pitchFamily="34" charset="0"/>
              </a:rPr>
              <a:t>米</a:t>
            </a:r>
            <a:r>
              <a:rPr lang="zh-CN" altLang="en-US" sz="2800" b="0" dirty="0" smtClean="0">
                <a:solidFill>
                  <a:srgbClr val="333333"/>
                </a:solidFill>
                <a:latin typeface="arial" panose="020B0604020202020204" pitchFamily="34" charset="0"/>
              </a:rPr>
              <a:t>。</a:t>
            </a:r>
            <a:r>
              <a:rPr lang="en-US" altLang="zh-CN" sz="2800" b="0" dirty="0" smtClean="0">
                <a:solidFill>
                  <a:srgbClr val="333333"/>
                </a:solidFill>
                <a:latin typeface="arial" panose="020B0604020202020204" pitchFamily="34" charset="0"/>
              </a:rPr>
              <a:t>2016</a:t>
            </a:r>
            <a:r>
              <a:rPr lang="zh-CN" altLang="en-US" sz="2800" b="0" dirty="0">
                <a:solidFill>
                  <a:srgbClr val="333333"/>
                </a:solidFill>
                <a:latin typeface="arial" panose="020B0604020202020204" pitchFamily="34" charset="0"/>
              </a:rPr>
              <a:t>年</a:t>
            </a:r>
            <a:r>
              <a:rPr lang="en-US" altLang="zh-CN" sz="2800" b="0" dirty="0">
                <a:solidFill>
                  <a:srgbClr val="333333"/>
                </a:solidFill>
                <a:latin typeface="arial" panose="020B0604020202020204" pitchFamily="34" charset="0"/>
              </a:rPr>
              <a:t>6</a:t>
            </a:r>
            <a:r>
              <a:rPr lang="zh-CN" altLang="en-US" sz="2800" b="0" dirty="0">
                <a:solidFill>
                  <a:srgbClr val="333333"/>
                </a:solidFill>
                <a:latin typeface="arial" panose="020B0604020202020204" pitchFamily="34" charset="0"/>
              </a:rPr>
              <a:t>月</a:t>
            </a:r>
            <a:r>
              <a:rPr lang="en-US" altLang="zh-CN" sz="2800" b="0" dirty="0">
                <a:solidFill>
                  <a:srgbClr val="333333"/>
                </a:solidFill>
                <a:latin typeface="arial" panose="020B0604020202020204" pitchFamily="34" charset="0"/>
              </a:rPr>
              <a:t>22</a:t>
            </a:r>
            <a:r>
              <a:rPr lang="zh-CN" altLang="en-US" sz="2800" b="0" dirty="0">
                <a:solidFill>
                  <a:srgbClr val="333333"/>
                </a:solidFill>
                <a:latin typeface="arial" panose="020B0604020202020204" pitchFamily="34" charset="0"/>
              </a:rPr>
              <a:t>日至</a:t>
            </a:r>
            <a:r>
              <a:rPr lang="en-US" altLang="zh-CN" sz="2800" b="0" dirty="0">
                <a:solidFill>
                  <a:srgbClr val="333333"/>
                </a:solidFill>
                <a:latin typeface="arial" panose="020B0604020202020204" pitchFamily="34" charset="0"/>
              </a:rPr>
              <a:t>8</a:t>
            </a:r>
            <a:r>
              <a:rPr lang="zh-CN" altLang="en-US" sz="2800" b="0" dirty="0">
                <a:solidFill>
                  <a:srgbClr val="333333"/>
                </a:solidFill>
                <a:latin typeface="arial" panose="020B0604020202020204" pitchFamily="34" charset="0"/>
              </a:rPr>
              <a:t>月</a:t>
            </a:r>
            <a:r>
              <a:rPr lang="en-US" altLang="zh-CN" sz="2800" b="0" dirty="0">
                <a:solidFill>
                  <a:srgbClr val="333333"/>
                </a:solidFill>
                <a:latin typeface="arial" panose="020B0604020202020204" pitchFamily="34" charset="0"/>
              </a:rPr>
              <a:t>12</a:t>
            </a:r>
            <a:r>
              <a:rPr lang="zh-CN" altLang="en-US" sz="2800" b="0" dirty="0">
                <a:solidFill>
                  <a:srgbClr val="333333"/>
                </a:solidFill>
                <a:latin typeface="arial" panose="020B0604020202020204" pitchFamily="34" charset="0"/>
              </a:rPr>
              <a:t>日在马里亚纳海沟挑战者深渊开展了我国首次综合性万米深渊科考</a:t>
            </a:r>
            <a:r>
              <a:rPr lang="zh-CN" altLang="en-US" sz="2800" b="0" dirty="0" smtClean="0">
                <a:solidFill>
                  <a:srgbClr val="333333"/>
                </a:solidFill>
                <a:latin typeface="arial" panose="020B0604020202020204" pitchFamily="34" charset="0"/>
              </a:rPr>
              <a:t>。 “海斗”</a:t>
            </a:r>
            <a:r>
              <a:rPr lang="zh-CN" altLang="en-US" sz="2800" b="0" dirty="0">
                <a:solidFill>
                  <a:srgbClr val="333333"/>
                </a:solidFill>
                <a:latin typeface="arial" panose="020B0604020202020204" pitchFamily="34" charset="0"/>
              </a:rPr>
              <a:t>号无人潜水器成功进行了一次八千米级、两次九千米级和两次万米级下潜应用，最大潜深达</a:t>
            </a:r>
            <a:r>
              <a:rPr lang="en-US" altLang="zh-CN" sz="2800" b="0" dirty="0">
                <a:solidFill>
                  <a:srgbClr val="333333"/>
                </a:solidFill>
                <a:latin typeface="arial" panose="020B0604020202020204" pitchFamily="34" charset="0"/>
              </a:rPr>
              <a:t>10767</a:t>
            </a:r>
            <a:r>
              <a:rPr lang="zh-CN" altLang="en-US" sz="2800" b="0" dirty="0">
                <a:solidFill>
                  <a:srgbClr val="333333"/>
                </a:solidFill>
                <a:latin typeface="arial" panose="020B0604020202020204" pitchFamily="34" charset="0"/>
              </a:rPr>
              <a:t>米，创造了我国无人潜水器的最大下潜及作业深度纪录，使我国成为继日、美两国之后第三个拥有研制万米级无人潜水器能力的国家。</a:t>
            </a:r>
            <a:endParaRPr lang="en-US" altLang="zh-CN" sz="2800" b="0" dirty="0" smtClean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algn="just">
              <a:lnSpc>
                <a:spcPct val="200000"/>
              </a:lnSpc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664126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主要内容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水下无人航行器</a:t>
            </a:r>
            <a:endParaRPr dirty="0"/>
          </a:p>
        </p:txBody>
      </p:sp>
      <p:sp>
        <p:nvSpPr>
          <p:cNvPr id="5" name="压电效应…"/>
          <p:cNvSpPr txBox="1"/>
          <p:nvPr/>
        </p:nvSpPr>
        <p:spPr>
          <a:xfrm>
            <a:off x="811560" y="1674181"/>
            <a:ext cx="5464637" cy="702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33375" indent="-333375" algn="l">
              <a:lnSpc>
                <a:spcPct val="130000"/>
              </a:lnSpc>
              <a:buClr>
                <a:schemeClr val="accent3">
                  <a:hueOff val="362282"/>
                  <a:satOff val="31803"/>
                  <a:lumOff val="-18242"/>
                </a:schemeClr>
              </a:buClr>
              <a:buSzPct val="145000"/>
              <a:buChar char="•"/>
              <a:defRPr sz="3000"/>
            </a:pPr>
            <a:r>
              <a:rPr lang="en-US" altLang="zh-CN" dirty="0" smtClean="0"/>
              <a:t>ARV</a:t>
            </a:r>
            <a:r>
              <a:rPr lang="zh-CN" altLang="en-US" dirty="0"/>
              <a:t>（自主</a:t>
            </a:r>
            <a:r>
              <a:rPr lang="en-US" altLang="zh-CN" dirty="0"/>
              <a:t>/</a:t>
            </a:r>
            <a:r>
              <a:rPr lang="zh-CN" altLang="en-US" dirty="0"/>
              <a:t>遥控水下机器人）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59" y="2922684"/>
            <a:ext cx="11904939" cy="547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726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简介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声学传感</a:t>
            </a:r>
            <a:endParaRPr dirty="0"/>
          </a:p>
        </p:txBody>
      </p:sp>
      <p:sp>
        <p:nvSpPr>
          <p:cNvPr id="3" name="压电效应…"/>
          <p:cNvSpPr txBox="1"/>
          <p:nvPr/>
        </p:nvSpPr>
        <p:spPr>
          <a:xfrm>
            <a:off x="881899" y="1653011"/>
            <a:ext cx="1984518" cy="617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33375" indent="-333375" algn="l">
              <a:lnSpc>
                <a:spcPct val="130000"/>
              </a:lnSpc>
              <a:buClr>
                <a:schemeClr val="accent3">
                  <a:hueOff val="362282"/>
                  <a:satOff val="31803"/>
                  <a:lumOff val="-18242"/>
                </a:schemeClr>
              </a:buClr>
              <a:buSzPct val="145000"/>
              <a:buChar char="•"/>
              <a:defRPr sz="3000"/>
            </a:pPr>
            <a:r>
              <a:rPr lang="zh-CN" altLang="en-US" dirty="0" smtClean="0"/>
              <a:t>侧扫声纳</a:t>
            </a:r>
            <a:endParaRPr lang="en-US" altLang="zh-CN" dirty="0" smtClean="0"/>
          </a:p>
        </p:txBody>
      </p:sp>
      <p:sp>
        <p:nvSpPr>
          <p:cNvPr id="2" name="矩形 1"/>
          <p:cNvSpPr/>
          <p:nvPr/>
        </p:nvSpPr>
        <p:spPr>
          <a:xfrm>
            <a:off x="881899" y="2499837"/>
            <a:ext cx="11160046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b="0" dirty="0" smtClean="0">
                <a:solidFill>
                  <a:srgbClr val="333333"/>
                </a:solidFill>
                <a:latin typeface="arial" panose="020B0604020202020204" pitchFamily="34" charset="0"/>
              </a:rPr>
              <a:t>      侧</a:t>
            </a:r>
            <a:r>
              <a:rPr lang="zh-CN" altLang="en-US" b="0" dirty="0">
                <a:solidFill>
                  <a:srgbClr val="333333"/>
                </a:solidFill>
                <a:latin typeface="arial" panose="020B0604020202020204" pitchFamily="34" charset="0"/>
              </a:rPr>
              <a:t>扫声纳亦称“旁侧声纳”或“海底地貌仪”。利用回声测深原理探测海底地貌和水下物体的设备。其换能器阵装在船壳内或拖曳体中，走航时向侧下方发射扇形波束的声脉冲。波束平面垂直于航行方向，沿航线方向束宽很窄，开角一般小于</a:t>
            </a:r>
            <a:r>
              <a:rPr lang="en-US" altLang="zh-CN" b="0" dirty="0">
                <a:solidFill>
                  <a:srgbClr val="333333"/>
                </a:solidFill>
                <a:latin typeface="arial" panose="020B0604020202020204" pitchFamily="34" charset="0"/>
              </a:rPr>
              <a:t>2°</a:t>
            </a:r>
            <a:r>
              <a:rPr lang="zh-CN" altLang="en-US" b="0" dirty="0">
                <a:solidFill>
                  <a:srgbClr val="333333"/>
                </a:solidFill>
                <a:latin typeface="arial" panose="020B0604020202020204" pitchFamily="34" charset="0"/>
              </a:rPr>
              <a:t>，以保持较高分辨率</a:t>
            </a:r>
            <a:r>
              <a:rPr lang="en-US" altLang="zh-CN" b="0" dirty="0">
                <a:solidFill>
                  <a:srgbClr val="333333"/>
                </a:solidFill>
                <a:latin typeface="arial" panose="020B0604020202020204" pitchFamily="34" charset="0"/>
              </a:rPr>
              <a:t>;</a:t>
            </a:r>
            <a:r>
              <a:rPr lang="zh-CN" altLang="en-US" b="0" dirty="0">
                <a:solidFill>
                  <a:srgbClr val="333333"/>
                </a:solidFill>
                <a:latin typeface="arial" panose="020B0604020202020204" pitchFamily="34" charset="0"/>
              </a:rPr>
              <a:t>垂直于航线方向束宽较宽，开角约为</a:t>
            </a:r>
            <a:r>
              <a:rPr lang="en-US" altLang="zh-CN" b="0" dirty="0">
                <a:solidFill>
                  <a:srgbClr val="333333"/>
                </a:solidFill>
                <a:latin typeface="arial" panose="020B0604020202020204" pitchFamily="34" charset="0"/>
              </a:rPr>
              <a:t>20°—60°</a:t>
            </a:r>
            <a:r>
              <a:rPr lang="zh-CN" altLang="en-US" b="0" dirty="0">
                <a:solidFill>
                  <a:srgbClr val="333333"/>
                </a:solidFill>
                <a:latin typeface="arial" panose="020B0604020202020204" pitchFamily="34" charset="0"/>
              </a:rPr>
              <a:t>，以保证一定的扫描宽度。工作时发射出的声波投射在海底的区域呈长条形，换能器阵接收来的自照射区各点的反向散射信号，经放大、处理和记录，在记录纸上显示出海底的图像。回波信号较强的目标图像较黑，声波照射不到的影区图像色调很淡，根据影区的长度估算目标的高度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94611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简介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声学传感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917" y="2513719"/>
            <a:ext cx="10885454" cy="61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6096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简介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声学传感</a:t>
            </a:r>
            <a:endParaRPr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12" y="1885070"/>
            <a:ext cx="12303776" cy="67029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简介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声学传感</a:t>
            </a:r>
            <a:endParaRPr dirty="0"/>
          </a:p>
        </p:txBody>
      </p:sp>
      <p:pic>
        <p:nvPicPr>
          <p:cNvPr id="1026" name="Picture 2" descr="https://pic4.zhimg.com/v2-88020daf46c2dbaf9e93c29e05bc567f_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50" y="1128433"/>
            <a:ext cx="12499950" cy="808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2785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简介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声学传感</a:t>
            </a:r>
            <a:endParaRPr dirty="0"/>
          </a:p>
        </p:txBody>
      </p:sp>
      <p:sp>
        <p:nvSpPr>
          <p:cNvPr id="3" name="压电效应…"/>
          <p:cNvSpPr txBox="1"/>
          <p:nvPr/>
        </p:nvSpPr>
        <p:spPr>
          <a:xfrm>
            <a:off x="881899" y="1610468"/>
            <a:ext cx="1984518" cy="702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33375" indent="-333375" algn="l">
              <a:lnSpc>
                <a:spcPct val="130000"/>
              </a:lnSpc>
              <a:buClr>
                <a:schemeClr val="accent3">
                  <a:hueOff val="362282"/>
                  <a:satOff val="31803"/>
                  <a:lumOff val="-18242"/>
                </a:schemeClr>
              </a:buClr>
              <a:buSzPct val="145000"/>
              <a:buChar char="•"/>
              <a:defRPr sz="3000"/>
            </a:pPr>
            <a:r>
              <a:rPr lang="zh-CN" altLang="en-US" dirty="0"/>
              <a:t>前视</a:t>
            </a:r>
            <a:r>
              <a:rPr lang="zh-CN" altLang="en-US" dirty="0" smtClean="0"/>
              <a:t>声纳</a:t>
            </a:r>
            <a:endParaRPr lang="en-US" altLang="zh-CN" dirty="0" smtClean="0"/>
          </a:p>
        </p:txBody>
      </p:sp>
      <p:sp>
        <p:nvSpPr>
          <p:cNvPr id="2" name="矩形 1"/>
          <p:cNvSpPr/>
          <p:nvPr/>
        </p:nvSpPr>
        <p:spPr>
          <a:xfrm>
            <a:off x="957089" y="2499358"/>
            <a:ext cx="1116004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b="0" dirty="0" smtClean="0">
                <a:solidFill>
                  <a:srgbClr val="333333"/>
                </a:solidFill>
                <a:latin typeface="arial" panose="020B0604020202020204" pitchFamily="34" charset="0"/>
              </a:rPr>
              <a:t>      安装在航行器前方，对运动方向上的物体进行探测和成像，主要用来完成航行器的环境感知、目标探测、路径规划等任务。主要可以分为二维、三维成像等。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835" y="4256110"/>
            <a:ext cx="506730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58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简介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声学传感</a:t>
            </a:r>
            <a:endParaRPr dirty="0"/>
          </a:p>
        </p:txBody>
      </p:sp>
      <p:sp>
        <p:nvSpPr>
          <p:cNvPr id="3" name="压电效应…"/>
          <p:cNvSpPr txBox="1"/>
          <p:nvPr/>
        </p:nvSpPr>
        <p:spPr>
          <a:xfrm>
            <a:off x="881899" y="1610468"/>
            <a:ext cx="1984518" cy="702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33375" indent="-333375" algn="l">
              <a:lnSpc>
                <a:spcPct val="130000"/>
              </a:lnSpc>
              <a:buClr>
                <a:schemeClr val="accent3">
                  <a:hueOff val="362282"/>
                  <a:satOff val="31803"/>
                  <a:lumOff val="-18242"/>
                </a:schemeClr>
              </a:buClr>
              <a:buSzPct val="145000"/>
              <a:buChar char="•"/>
              <a:defRPr sz="3000"/>
            </a:pPr>
            <a:r>
              <a:rPr lang="zh-CN" altLang="en-US" dirty="0"/>
              <a:t>前视</a:t>
            </a:r>
            <a:r>
              <a:rPr lang="zh-CN" altLang="en-US" dirty="0" smtClean="0"/>
              <a:t>声纳</a:t>
            </a:r>
            <a:endParaRPr lang="en-US" altLang="zh-CN" dirty="0" smtClean="0"/>
          </a:p>
        </p:txBody>
      </p:sp>
      <p:pic>
        <p:nvPicPr>
          <p:cNvPr id="4" name="e70b79ea0b764822e03dd23e9db91e9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61687" y="2469955"/>
            <a:ext cx="3962400" cy="6096000"/>
          </a:xfrm>
          <a:prstGeom prst="rect">
            <a:avLst/>
          </a:prstGeom>
        </p:spPr>
      </p:pic>
      <p:pic>
        <p:nvPicPr>
          <p:cNvPr id="5" name="1fa944008078a45564483f1e3a9e261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49020" y="2469955"/>
            <a:ext cx="44958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425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简介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光学传感</a:t>
            </a:r>
            <a:endParaRPr dirty="0"/>
          </a:p>
        </p:txBody>
      </p:sp>
      <p:sp>
        <p:nvSpPr>
          <p:cNvPr id="2" name="矩形 1"/>
          <p:cNvSpPr/>
          <p:nvPr/>
        </p:nvSpPr>
        <p:spPr>
          <a:xfrm>
            <a:off x="881899" y="1947728"/>
            <a:ext cx="10217510" cy="3401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sz="2800" b="0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800" b="0" dirty="0" smtClean="0">
                <a:solidFill>
                  <a:srgbClr val="333333"/>
                </a:solidFill>
                <a:latin typeface="arial" panose="020B0604020202020204" pitchFamily="34" charset="0"/>
              </a:rPr>
              <a:t>       </a:t>
            </a:r>
            <a:r>
              <a:rPr lang="zh-CN" altLang="zh-CN" sz="2800" b="0" dirty="0" smtClean="0">
                <a:solidFill>
                  <a:srgbClr val="333333"/>
                </a:solidFill>
                <a:latin typeface="arial" panose="020B0604020202020204" pitchFamily="34" charset="0"/>
              </a:rPr>
              <a:t>由于</a:t>
            </a:r>
            <a:r>
              <a:rPr lang="zh-CN" altLang="zh-CN" sz="2800" b="0" dirty="0">
                <a:solidFill>
                  <a:srgbClr val="333333"/>
                </a:solidFill>
                <a:latin typeface="arial" panose="020B0604020202020204" pitchFamily="34" charset="0"/>
              </a:rPr>
              <a:t>光在水下传播的过程中会受到散射和吸收效应的作用，会导致传统光学图像出现颜色退化、对比度降低等降级现象，进而导致其难以在进一步的应用（如，目标识别和分割、目标特征提取、目标距离估计等）中发挥价值。</a:t>
            </a:r>
            <a:endParaRPr lang="zh-CN" altLang="en-US" sz="2800" b="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sp>
        <p:nvSpPr>
          <p:cNvPr id="8" name="压电效应…"/>
          <p:cNvSpPr txBox="1"/>
          <p:nvPr/>
        </p:nvSpPr>
        <p:spPr>
          <a:xfrm>
            <a:off x="912726" y="5823019"/>
            <a:ext cx="5658600" cy="702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33375" indent="-333375" algn="l">
              <a:lnSpc>
                <a:spcPct val="130000"/>
              </a:lnSpc>
              <a:buClr>
                <a:schemeClr val="accent3">
                  <a:hueOff val="362282"/>
                  <a:satOff val="31803"/>
                  <a:lumOff val="-18242"/>
                </a:schemeClr>
              </a:buClr>
              <a:buSzPct val="145000"/>
              <a:buChar char="•"/>
              <a:defRPr sz="3000"/>
            </a:pPr>
            <a:r>
              <a:rPr lang="zh-CN" altLang="en-US" dirty="0" smtClean="0"/>
              <a:t>从信号获取角度提升探测质量</a:t>
            </a:r>
            <a:endParaRPr lang="en-US" altLang="zh-CN" dirty="0" smtClean="0"/>
          </a:p>
        </p:txBody>
      </p:sp>
      <p:sp>
        <p:nvSpPr>
          <p:cNvPr id="9" name="压电效应…"/>
          <p:cNvSpPr txBox="1"/>
          <p:nvPr/>
        </p:nvSpPr>
        <p:spPr>
          <a:xfrm>
            <a:off x="912726" y="6999173"/>
            <a:ext cx="5461431" cy="702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33375" indent="-333375" algn="l">
              <a:lnSpc>
                <a:spcPct val="130000"/>
              </a:lnSpc>
              <a:buClr>
                <a:schemeClr val="accent3">
                  <a:hueOff val="362282"/>
                  <a:satOff val="31803"/>
                  <a:lumOff val="-18242"/>
                </a:schemeClr>
              </a:buClr>
              <a:buSzPct val="145000"/>
              <a:buChar char="•"/>
              <a:defRPr sz="3000"/>
            </a:pPr>
            <a:r>
              <a:rPr lang="zh-CN" altLang="en-US" dirty="0" smtClean="0"/>
              <a:t>从信号处理角度提升图像效果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6318620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简介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光学传感</a:t>
            </a:r>
            <a:endParaRPr dirty="0"/>
          </a:p>
        </p:txBody>
      </p:sp>
      <p:sp>
        <p:nvSpPr>
          <p:cNvPr id="6" name="压电效应…"/>
          <p:cNvSpPr txBox="1"/>
          <p:nvPr/>
        </p:nvSpPr>
        <p:spPr>
          <a:xfrm>
            <a:off x="867830" y="1413861"/>
            <a:ext cx="1984518" cy="617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33375" indent="-333375" algn="l">
              <a:lnSpc>
                <a:spcPct val="130000"/>
              </a:lnSpc>
              <a:buClr>
                <a:schemeClr val="accent3">
                  <a:hueOff val="362282"/>
                  <a:satOff val="31803"/>
                  <a:lumOff val="-18242"/>
                </a:schemeClr>
              </a:buClr>
              <a:buSzPct val="145000"/>
              <a:buChar char="•"/>
              <a:defRPr sz="3000"/>
            </a:pPr>
            <a:r>
              <a:rPr lang="zh-CN" altLang="en-US" dirty="0" smtClean="0"/>
              <a:t>偏振成像</a:t>
            </a:r>
            <a:endParaRPr lang="en-US" altLang="zh-CN" dirty="0" smtClean="0"/>
          </a:p>
        </p:txBody>
      </p:sp>
      <p:sp>
        <p:nvSpPr>
          <p:cNvPr id="5" name="矩形 4"/>
          <p:cNvSpPr/>
          <p:nvPr/>
        </p:nvSpPr>
        <p:spPr>
          <a:xfrm>
            <a:off x="867830" y="2316959"/>
            <a:ext cx="1021751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b="0" dirty="0" smtClean="0"/>
              <a:t>     光是</a:t>
            </a:r>
            <a:r>
              <a:rPr lang="zh-CN" altLang="en-US" b="0" dirty="0"/>
              <a:t>一种电磁波，电磁波是横波。而振动方向和光波前进方向构成的平面叫做振动面，光的振动面只限于某一固定方向的，叫做平面偏振光或线偏振光。</a:t>
            </a:r>
            <a:endParaRPr lang="en-US" altLang="zh-CN" b="0" dirty="0" smtClean="0"/>
          </a:p>
          <a:p>
            <a:pPr algn="just">
              <a:lnSpc>
                <a:spcPct val="200000"/>
              </a:lnSpc>
            </a:pPr>
            <a:r>
              <a:rPr lang="zh-CN" altLang="en-US" b="0" dirty="0" smtClean="0"/>
              <a:t>    利用</a:t>
            </a:r>
            <a:r>
              <a:rPr lang="zh-CN" altLang="en-US" b="0" dirty="0"/>
              <a:t>目标辐射的偏振特征，能有效抑制背景杂波，提高目标与背景的对比度，增加目标物的</a:t>
            </a:r>
            <a:r>
              <a:rPr lang="zh-CN" altLang="en-US" b="0" dirty="0" smtClean="0"/>
              <a:t>信息量。</a:t>
            </a:r>
            <a:endParaRPr lang="zh-CN" altLang="en-US" sz="2800" b="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841" y="5314205"/>
            <a:ext cx="7559288" cy="425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0526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主要内容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主要内容</a:t>
            </a:r>
          </a:p>
        </p:txBody>
      </p:sp>
      <p:sp>
        <p:nvSpPr>
          <p:cNvPr id="414" name="压电效应…"/>
          <p:cNvSpPr txBox="1"/>
          <p:nvPr/>
        </p:nvSpPr>
        <p:spPr>
          <a:xfrm>
            <a:off x="945957" y="1683289"/>
            <a:ext cx="3143489" cy="3103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33375" indent="-333375" algn="l">
              <a:lnSpc>
                <a:spcPct val="130000"/>
              </a:lnSpc>
              <a:buClr>
                <a:schemeClr val="accent3">
                  <a:hueOff val="362282"/>
                  <a:satOff val="31803"/>
                  <a:lumOff val="-18242"/>
                </a:schemeClr>
              </a:buClr>
              <a:buSzPct val="145000"/>
              <a:buChar char="•"/>
              <a:defRPr sz="3000"/>
            </a:pPr>
            <a:r>
              <a:rPr lang="zh-CN" altLang="en-US" dirty="0"/>
              <a:t>水</a:t>
            </a:r>
            <a:r>
              <a:rPr lang="zh-CN" altLang="en-US" dirty="0" smtClean="0"/>
              <a:t>下无人航行器</a:t>
            </a:r>
            <a:endParaRPr lang="en-US" altLang="zh-CN" dirty="0" smtClean="0"/>
          </a:p>
          <a:p>
            <a:pPr marL="333375" indent="-333375" algn="l">
              <a:lnSpc>
                <a:spcPct val="130000"/>
              </a:lnSpc>
              <a:buClr>
                <a:schemeClr val="accent3">
                  <a:hueOff val="362282"/>
                  <a:satOff val="31803"/>
                  <a:lumOff val="-18242"/>
                </a:schemeClr>
              </a:buClr>
              <a:buSzPct val="145000"/>
              <a:buChar char="•"/>
              <a:defRPr sz="3000"/>
            </a:pPr>
            <a:r>
              <a:rPr lang="zh-CN" altLang="en-US" dirty="0" smtClean="0"/>
              <a:t>声学传感</a:t>
            </a:r>
            <a:endParaRPr dirty="0"/>
          </a:p>
          <a:p>
            <a:pPr marL="333375" indent="-333375" algn="l">
              <a:lnSpc>
                <a:spcPct val="130000"/>
              </a:lnSpc>
              <a:buClr>
                <a:schemeClr val="accent3">
                  <a:hueOff val="362282"/>
                  <a:satOff val="31803"/>
                  <a:lumOff val="-18242"/>
                </a:schemeClr>
              </a:buClr>
              <a:buSzPct val="145000"/>
              <a:buChar char="•"/>
              <a:defRPr sz="3000"/>
            </a:pPr>
            <a:r>
              <a:rPr lang="zh-CN" altLang="en-US" dirty="0" smtClean="0"/>
              <a:t>光学传感</a:t>
            </a:r>
            <a:endParaRPr dirty="0"/>
          </a:p>
          <a:p>
            <a:pPr marL="333375" indent="-333375" algn="l">
              <a:lnSpc>
                <a:spcPct val="130000"/>
              </a:lnSpc>
              <a:buClr>
                <a:schemeClr val="accent3">
                  <a:hueOff val="362282"/>
                  <a:satOff val="31803"/>
                  <a:lumOff val="-18242"/>
                </a:schemeClr>
              </a:buClr>
              <a:buSzPct val="145000"/>
              <a:buChar char="•"/>
              <a:defRPr sz="3000"/>
            </a:pPr>
            <a:r>
              <a:rPr lang="en-US" altLang="zh-CN" dirty="0" err="1" smtClean="0"/>
              <a:t>AUV</a:t>
            </a:r>
            <a:r>
              <a:rPr lang="zh-CN" altLang="en-US" dirty="0" smtClean="0"/>
              <a:t>系统设计</a:t>
            </a:r>
            <a:endParaRPr lang="en-US" altLang="zh-CN" dirty="0" smtClean="0"/>
          </a:p>
          <a:p>
            <a:pPr marL="333375" indent="-333375" algn="l">
              <a:lnSpc>
                <a:spcPct val="130000"/>
              </a:lnSpc>
              <a:buClr>
                <a:schemeClr val="accent3">
                  <a:hueOff val="362282"/>
                  <a:satOff val="31803"/>
                  <a:lumOff val="-18242"/>
                </a:schemeClr>
              </a:buClr>
              <a:buSzPct val="145000"/>
              <a:buChar char="•"/>
              <a:defRPr sz="3000"/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简介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光学传感</a:t>
            </a:r>
            <a:endParaRPr dirty="0"/>
          </a:p>
        </p:txBody>
      </p:sp>
      <p:pic>
        <p:nvPicPr>
          <p:cNvPr id="2" name="ede5bd0d25c3842311528a2c47fbfc1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9298" y="1962761"/>
            <a:ext cx="11339230" cy="652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4836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简介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光学传感</a:t>
            </a:r>
            <a:endParaRPr dirty="0"/>
          </a:p>
        </p:txBody>
      </p:sp>
      <p:sp>
        <p:nvSpPr>
          <p:cNvPr id="6" name="压电效应…"/>
          <p:cNvSpPr txBox="1"/>
          <p:nvPr/>
        </p:nvSpPr>
        <p:spPr>
          <a:xfrm>
            <a:off x="867830" y="1371318"/>
            <a:ext cx="3916137" cy="702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33375" indent="-333375" algn="l">
              <a:lnSpc>
                <a:spcPct val="130000"/>
              </a:lnSpc>
              <a:buClr>
                <a:schemeClr val="accent3">
                  <a:hueOff val="362282"/>
                  <a:satOff val="31803"/>
                  <a:lumOff val="-18242"/>
                </a:schemeClr>
              </a:buClr>
              <a:buSzPct val="145000"/>
              <a:buChar char="•"/>
              <a:defRPr sz="3000"/>
            </a:pPr>
            <a:r>
              <a:rPr lang="zh-CN" altLang="en-US" dirty="0" smtClean="0"/>
              <a:t>水下模型与参数估计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830" y="2260687"/>
            <a:ext cx="11200206" cy="513891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830" y="7442030"/>
            <a:ext cx="11200206" cy="210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8327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简介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光学传感</a:t>
            </a:r>
            <a:endParaRPr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817" y="1664749"/>
            <a:ext cx="5769096" cy="321205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387" y="1664749"/>
            <a:ext cx="5756250" cy="31894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16" y="5069571"/>
            <a:ext cx="5761659" cy="31600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7387" y="5069571"/>
            <a:ext cx="5736278" cy="316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620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简介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光学传感</a:t>
            </a:r>
            <a:endParaRPr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77" y="1283384"/>
            <a:ext cx="5366483" cy="359341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913" y="1283384"/>
            <a:ext cx="5418625" cy="360844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977" y="5135954"/>
            <a:ext cx="5408612" cy="358601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8912" y="5135954"/>
            <a:ext cx="5418625" cy="361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6181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简介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光学传感</a:t>
            </a:r>
            <a:endParaRPr dirty="0"/>
          </a:p>
        </p:txBody>
      </p:sp>
      <p:sp>
        <p:nvSpPr>
          <p:cNvPr id="6" name="压电效应…"/>
          <p:cNvSpPr txBox="1"/>
          <p:nvPr/>
        </p:nvSpPr>
        <p:spPr>
          <a:xfrm>
            <a:off x="867830" y="1371318"/>
            <a:ext cx="2757165" cy="702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33375" indent="-333375" algn="l">
              <a:lnSpc>
                <a:spcPct val="130000"/>
              </a:lnSpc>
              <a:buClr>
                <a:schemeClr val="accent3">
                  <a:hueOff val="362282"/>
                  <a:satOff val="31803"/>
                  <a:lumOff val="-18242"/>
                </a:schemeClr>
              </a:buClr>
              <a:buSzPct val="145000"/>
              <a:buChar char="•"/>
              <a:defRPr sz="3000"/>
            </a:pPr>
            <a:r>
              <a:rPr lang="zh-CN" altLang="en-US" dirty="0" smtClean="0"/>
              <a:t>深度学习技术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20" y="2316959"/>
            <a:ext cx="1130617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567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简介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光学传感</a:t>
            </a:r>
            <a:endParaRPr dirty="0"/>
          </a:p>
        </p:txBody>
      </p:sp>
      <p:sp>
        <p:nvSpPr>
          <p:cNvPr id="6" name="压电效应…"/>
          <p:cNvSpPr txBox="1"/>
          <p:nvPr/>
        </p:nvSpPr>
        <p:spPr>
          <a:xfrm>
            <a:off x="867830" y="1371318"/>
            <a:ext cx="2757165" cy="702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33375" indent="-333375" algn="l">
              <a:lnSpc>
                <a:spcPct val="130000"/>
              </a:lnSpc>
              <a:buClr>
                <a:schemeClr val="accent3">
                  <a:hueOff val="362282"/>
                  <a:satOff val="31803"/>
                  <a:lumOff val="-18242"/>
                </a:schemeClr>
              </a:buClr>
              <a:buSzPct val="145000"/>
              <a:buChar char="•"/>
              <a:defRPr sz="3000"/>
            </a:pPr>
            <a:r>
              <a:rPr lang="zh-CN" altLang="en-US" dirty="0" smtClean="0"/>
              <a:t>深度学习技术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329" y="2980592"/>
            <a:ext cx="965835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8851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简介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光学传感</a:t>
            </a:r>
            <a:endParaRPr dirty="0"/>
          </a:p>
        </p:txBody>
      </p:sp>
      <p:sp>
        <p:nvSpPr>
          <p:cNvPr id="6" name="压电效应…"/>
          <p:cNvSpPr txBox="1"/>
          <p:nvPr/>
        </p:nvSpPr>
        <p:spPr>
          <a:xfrm>
            <a:off x="867830" y="1371318"/>
            <a:ext cx="2757165" cy="702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33375" indent="-333375" algn="l">
              <a:lnSpc>
                <a:spcPct val="130000"/>
              </a:lnSpc>
              <a:buClr>
                <a:schemeClr val="accent3">
                  <a:hueOff val="362282"/>
                  <a:satOff val="31803"/>
                  <a:lumOff val="-18242"/>
                </a:schemeClr>
              </a:buClr>
              <a:buSzPct val="145000"/>
              <a:buChar char="•"/>
              <a:defRPr sz="3000"/>
            </a:pPr>
            <a:r>
              <a:rPr lang="zh-CN" altLang="en-US" dirty="0" smtClean="0"/>
              <a:t>深度学习技术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3" y="2902267"/>
            <a:ext cx="1211580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9940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简介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光学传感</a:t>
            </a:r>
            <a:endParaRPr dirty="0"/>
          </a:p>
        </p:txBody>
      </p:sp>
      <p:sp>
        <p:nvSpPr>
          <p:cNvPr id="6" name="压电效应…"/>
          <p:cNvSpPr txBox="1"/>
          <p:nvPr/>
        </p:nvSpPr>
        <p:spPr>
          <a:xfrm>
            <a:off x="867830" y="1371318"/>
            <a:ext cx="2757165" cy="702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33375" indent="-333375" algn="l">
              <a:lnSpc>
                <a:spcPct val="130000"/>
              </a:lnSpc>
              <a:buClr>
                <a:schemeClr val="accent3">
                  <a:hueOff val="362282"/>
                  <a:satOff val="31803"/>
                  <a:lumOff val="-18242"/>
                </a:schemeClr>
              </a:buClr>
              <a:buSzPct val="145000"/>
              <a:buChar char="•"/>
              <a:defRPr sz="3000"/>
            </a:pPr>
            <a:r>
              <a:rPr lang="zh-CN" altLang="en-US" dirty="0" smtClean="0"/>
              <a:t>深度学习技术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872" y="2074074"/>
            <a:ext cx="4309081" cy="324194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893" y="5372981"/>
            <a:ext cx="9520040" cy="393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01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简介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光学传感</a:t>
            </a:r>
            <a:endParaRPr dirty="0"/>
          </a:p>
        </p:txBody>
      </p:sp>
      <p:sp>
        <p:nvSpPr>
          <p:cNvPr id="6" name="压电效应…"/>
          <p:cNvSpPr txBox="1"/>
          <p:nvPr/>
        </p:nvSpPr>
        <p:spPr>
          <a:xfrm>
            <a:off x="867830" y="1371318"/>
            <a:ext cx="2757165" cy="702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33375" indent="-333375" algn="l">
              <a:lnSpc>
                <a:spcPct val="130000"/>
              </a:lnSpc>
              <a:buClr>
                <a:schemeClr val="accent3">
                  <a:hueOff val="362282"/>
                  <a:satOff val="31803"/>
                  <a:lumOff val="-18242"/>
                </a:schemeClr>
              </a:buClr>
              <a:buSzPct val="145000"/>
              <a:buChar char="•"/>
              <a:defRPr sz="3000"/>
            </a:pPr>
            <a:r>
              <a:rPr lang="zh-CN" altLang="en-US" dirty="0" smtClean="0"/>
              <a:t>深度学习技术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897" y="2074074"/>
            <a:ext cx="4454598" cy="33789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377" y="5647153"/>
            <a:ext cx="9015071" cy="380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0567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AUV</a:t>
            </a:r>
            <a:r>
              <a:rPr lang="zh-CN" altLang="en-US" dirty="0" smtClean="0"/>
              <a:t>系统构建</a:t>
            </a:r>
            <a:endParaRPr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1555757"/>
              </p:ext>
            </p:extLst>
          </p:nvPr>
        </p:nvGraphicFramePr>
        <p:xfrm>
          <a:off x="1026941" y="1519311"/>
          <a:ext cx="11282290" cy="7726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4" name="Visio" r:id="rId3" imgW="5419772" imgH="3714789" progId="Visio.Drawing.15">
                  <p:embed/>
                </p:oleObj>
              </mc:Choice>
              <mc:Fallback>
                <p:oleObj name="Visio" r:id="rId3" imgW="5419772" imgH="3714789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6941" y="1519311"/>
                        <a:ext cx="11282290" cy="772614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000160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主要内容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水下无人航行器</a:t>
            </a:r>
            <a:endParaRPr dirty="0"/>
          </a:p>
        </p:txBody>
      </p:sp>
      <p:sp>
        <p:nvSpPr>
          <p:cNvPr id="4" name="矩形 3"/>
          <p:cNvSpPr/>
          <p:nvPr/>
        </p:nvSpPr>
        <p:spPr>
          <a:xfrm>
            <a:off x="741222" y="1501031"/>
            <a:ext cx="11160046" cy="6607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b="0" dirty="0" smtClean="0">
                <a:solidFill>
                  <a:srgbClr val="333333"/>
                </a:solidFill>
                <a:latin typeface="arial" panose="020B0604020202020204" pitchFamily="34" charset="0"/>
              </a:rPr>
              <a:t>         无人</a:t>
            </a:r>
            <a:r>
              <a:rPr lang="zh-CN" altLang="en-US" b="0" dirty="0">
                <a:solidFill>
                  <a:srgbClr val="333333"/>
                </a:solidFill>
                <a:latin typeface="arial" panose="020B0604020202020204" pitchFamily="34" charset="0"/>
              </a:rPr>
              <a:t>水下航行器的研制最早始于</a:t>
            </a:r>
            <a:r>
              <a:rPr lang="en-US" altLang="zh-CN" b="0" dirty="0">
                <a:solidFill>
                  <a:srgbClr val="333333"/>
                </a:solidFill>
                <a:latin typeface="arial" panose="020B0604020202020204" pitchFamily="34" charset="0"/>
              </a:rPr>
              <a:t>20</a:t>
            </a:r>
            <a:r>
              <a:rPr lang="zh-CN" altLang="en-US" b="0" dirty="0">
                <a:solidFill>
                  <a:srgbClr val="333333"/>
                </a:solidFill>
                <a:latin typeface="arial" panose="020B0604020202020204" pitchFamily="34" charset="0"/>
              </a:rPr>
              <a:t>世纪</a:t>
            </a:r>
            <a:r>
              <a:rPr lang="en-US" altLang="zh-CN" b="0" dirty="0">
                <a:solidFill>
                  <a:srgbClr val="333333"/>
                </a:solidFill>
                <a:latin typeface="arial" panose="020B0604020202020204" pitchFamily="34" charset="0"/>
              </a:rPr>
              <a:t>50</a:t>
            </a:r>
            <a:r>
              <a:rPr lang="zh-CN" altLang="en-US" b="0" dirty="0">
                <a:solidFill>
                  <a:srgbClr val="333333"/>
                </a:solidFill>
                <a:latin typeface="arial" panose="020B0604020202020204" pitchFamily="34" charset="0"/>
              </a:rPr>
              <a:t>年代末，主要用于海洋科学研究。</a:t>
            </a:r>
            <a:r>
              <a:rPr lang="en-US" altLang="zh-CN" b="0" dirty="0">
                <a:solidFill>
                  <a:srgbClr val="333333"/>
                </a:solidFill>
                <a:latin typeface="arial" panose="020B0604020202020204" pitchFamily="34" charset="0"/>
              </a:rPr>
              <a:t>20</a:t>
            </a:r>
            <a:r>
              <a:rPr lang="zh-CN" altLang="en-US" b="0" dirty="0">
                <a:solidFill>
                  <a:srgbClr val="333333"/>
                </a:solidFill>
                <a:latin typeface="arial" panose="020B0604020202020204" pitchFamily="34" charset="0"/>
              </a:rPr>
              <a:t>世纪</a:t>
            </a:r>
            <a:r>
              <a:rPr lang="en-US" altLang="zh-CN" b="0" dirty="0">
                <a:solidFill>
                  <a:srgbClr val="333333"/>
                </a:solidFill>
                <a:latin typeface="arial" panose="020B0604020202020204" pitchFamily="34" charset="0"/>
              </a:rPr>
              <a:t>70</a:t>
            </a:r>
            <a:r>
              <a:rPr lang="zh-CN" altLang="en-US" b="0" dirty="0">
                <a:solidFill>
                  <a:srgbClr val="333333"/>
                </a:solidFill>
                <a:latin typeface="arial" panose="020B0604020202020204" pitchFamily="34" charset="0"/>
              </a:rPr>
              <a:t>年代，无人水下航行器常通过遥控方式用来执行搜探失事潜艇、反水雷等军事任务。</a:t>
            </a:r>
            <a:r>
              <a:rPr lang="en-US" altLang="zh-CN" b="0" dirty="0">
                <a:solidFill>
                  <a:srgbClr val="333333"/>
                </a:solidFill>
                <a:latin typeface="arial" panose="020B0604020202020204" pitchFamily="34" charset="0"/>
              </a:rPr>
              <a:t>20</a:t>
            </a:r>
            <a:r>
              <a:rPr lang="zh-CN" altLang="en-US" b="0" dirty="0">
                <a:solidFill>
                  <a:srgbClr val="333333"/>
                </a:solidFill>
                <a:latin typeface="arial" panose="020B0604020202020204" pitchFamily="34" charset="0"/>
              </a:rPr>
              <a:t>世纪</a:t>
            </a:r>
            <a:r>
              <a:rPr lang="en-US" altLang="zh-CN" b="0" dirty="0">
                <a:solidFill>
                  <a:srgbClr val="333333"/>
                </a:solidFill>
                <a:latin typeface="arial" panose="020B0604020202020204" pitchFamily="34" charset="0"/>
              </a:rPr>
              <a:t>80</a:t>
            </a:r>
            <a:r>
              <a:rPr lang="zh-CN" altLang="en-US" b="0" dirty="0">
                <a:solidFill>
                  <a:srgbClr val="333333"/>
                </a:solidFill>
                <a:latin typeface="arial" panose="020B0604020202020204" pitchFamily="34" charset="0"/>
              </a:rPr>
              <a:t>、</a:t>
            </a:r>
            <a:r>
              <a:rPr lang="en-US" altLang="zh-CN" b="0" dirty="0">
                <a:solidFill>
                  <a:srgbClr val="333333"/>
                </a:solidFill>
                <a:latin typeface="arial" panose="020B0604020202020204" pitchFamily="34" charset="0"/>
              </a:rPr>
              <a:t>90</a:t>
            </a:r>
            <a:r>
              <a:rPr lang="zh-CN" altLang="en-US" b="0" dirty="0">
                <a:solidFill>
                  <a:srgbClr val="333333"/>
                </a:solidFill>
                <a:latin typeface="arial" panose="020B0604020202020204" pitchFamily="34" charset="0"/>
              </a:rPr>
              <a:t>年代，随着小型化组合导航、远程水下通信、小型低能耗计算机等技术的突破，无人水下航行器开始具备半自主控制能力，但由于成本高，未正式列装。到</a:t>
            </a:r>
            <a:r>
              <a:rPr lang="en-US" altLang="zh-CN" b="0" dirty="0">
                <a:solidFill>
                  <a:srgbClr val="333333"/>
                </a:solidFill>
                <a:latin typeface="arial" panose="020B0604020202020204" pitchFamily="34" charset="0"/>
              </a:rPr>
              <a:t>20</a:t>
            </a:r>
            <a:r>
              <a:rPr lang="zh-CN" altLang="en-US" b="0" dirty="0">
                <a:solidFill>
                  <a:srgbClr val="333333"/>
                </a:solidFill>
                <a:latin typeface="arial" panose="020B0604020202020204" pitchFamily="34" charset="0"/>
              </a:rPr>
              <a:t>世纪</a:t>
            </a:r>
            <a:r>
              <a:rPr lang="en-US" altLang="zh-CN" b="0" dirty="0">
                <a:solidFill>
                  <a:srgbClr val="333333"/>
                </a:solidFill>
                <a:latin typeface="arial" panose="020B0604020202020204" pitchFamily="34" charset="0"/>
              </a:rPr>
              <a:t>90</a:t>
            </a:r>
            <a:r>
              <a:rPr lang="zh-CN" altLang="en-US" b="0" dirty="0">
                <a:solidFill>
                  <a:srgbClr val="333333"/>
                </a:solidFill>
                <a:latin typeface="arial" panose="020B0604020202020204" pitchFamily="34" charset="0"/>
              </a:rPr>
              <a:t>年代末，随着技术的进一步成熟，无人水下航行器在民用领域得到了广泛应用，并借助成熟商用技术使其成本明显降低，逐步出现具备反水雷等功能的无人水下航行器并装备部队。</a:t>
            </a:r>
            <a:r>
              <a:rPr lang="en-US" altLang="zh-CN" b="0" dirty="0">
                <a:solidFill>
                  <a:srgbClr val="333333"/>
                </a:solidFill>
                <a:latin typeface="arial" panose="020B0604020202020204" pitchFamily="34" charset="0"/>
              </a:rPr>
              <a:t>21</a:t>
            </a:r>
            <a:r>
              <a:rPr lang="zh-CN" altLang="en-US" b="0" dirty="0">
                <a:solidFill>
                  <a:srgbClr val="333333"/>
                </a:solidFill>
                <a:latin typeface="arial" panose="020B0604020202020204" pitchFamily="34" charset="0"/>
              </a:rPr>
              <a:t>世纪以来，无人水下航行器的自主控制水平和推进动力得到了进一步提高，其任务开始向反潜、水下侦察等领域扩展。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52574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AUV</a:t>
            </a:r>
            <a:r>
              <a:rPr lang="zh-CN" altLang="en-US" dirty="0" smtClean="0"/>
              <a:t>系统构建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1708300"/>
              </p:ext>
            </p:extLst>
          </p:nvPr>
        </p:nvGraphicFramePr>
        <p:xfrm>
          <a:off x="759656" y="1405889"/>
          <a:ext cx="11777506" cy="74989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" name="Visio" r:id="rId3" imgW="6420010" imgH="4086396" progId="Visio.Drawing.11">
                  <p:embed/>
                </p:oleObj>
              </mc:Choice>
              <mc:Fallback>
                <p:oleObj name="Visio" r:id="rId3" imgW="6420010" imgH="4086396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656" y="1405889"/>
                        <a:ext cx="11777506" cy="749895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815258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AUV</a:t>
            </a:r>
            <a:r>
              <a:rPr lang="zh-CN" altLang="en-US" dirty="0" smtClean="0"/>
              <a:t>系统构建</a:t>
            </a:r>
            <a:endParaRPr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4512125"/>
              </p:ext>
            </p:extLst>
          </p:nvPr>
        </p:nvGraphicFramePr>
        <p:xfrm>
          <a:off x="1687708" y="1128433"/>
          <a:ext cx="9383151" cy="82236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" name="Visio" r:id="rId3" imgW="6096116" imgH="5314834" progId="Visio.Drawing.11">
                  <p:embed/>
                </p:oleObj>
              </mc:Choice>
              <mc:Fallback>
                <p:oleObj name="Visio" r:id="rId3" imgW="6096116" imgH="5314834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7708" y="1128433"/>
                        <a:ext cx="9383151" cy="822363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7524801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06473" y="1359902"/>
            <a:ext cx="10577341" cy="7346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5600" algn="just">
              <a:lnSpc>
                <a:spcPct val="200000"/>
              </a:lnSpc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）主控运算单元以高性能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PC104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工控机为核心，采用分布式控制结构。主控运算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PC104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通过多串口扩展卡和高速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CAN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接口卡连接相关传感器和底层硬件系统，用于实现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UUV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导航控制以及任务执行；通过网络数据交互模块实现环境感知功能。</a:t>
            </a:r>
            <a:endParaRPr lang="zh-CN" altLang="zh-CN" sz="16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）目标识别单元包括各类环境感知传感器，其中前视声纳可以实现对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UUV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运行轨迹前方大面积目标信息的获取；测扫声纳可获取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UUV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运行轨迹下的精细图像信息；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CCD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摄像机可在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UUV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抵近目标时，获取目标高质量的轮廓、纹理数据。数据处理单元使用高性能数据处理器，实时获取来自于传感器的数据流并进行实时处理，通过网络通信方式将处理后的信息发送至主控运算单元。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0749414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06473" y="1359902"/>
            <a:ext cx="10577341" cy="6607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dirty="0"/>
              <a:t>3</a:t>
            </a:r>
            <a:r>
              <a:rPr lang="zh-CN" altLang="zh-CN" dirty="0"/>
              <a:t>）通信与定位单元</a:t>
            </a:r>
            <a:r>
              <a:rPr lang="en-US" altLang="zh-CN" dirty="0" err="1"/>
              <a:t>UUV</a:t>
            </a:r>
            <a:r>
              <a:rPr lang="zh-CN" altLang="zh-CN" dirty="0"/>
              <a:t>在下潜之前，可以使用卫星定位获取自身位置，并能够通过卫星、无线电台、</a:t>
            </a:r>
            <a:r>
              <a:rPr lang="en-US" altLang="zh-CN" dirty="0" err="1"/>
              <a:t>WIFI</a:t>
            </a:r>
            <a:r>
              <a:rPr lang="zh-CN" altLang="zh-CN" dirty="0"/>
              <a:t>等方式实现</a:t>
            </a:r>
            <a:r>
              <a:rPr lang="en-US" altLang="zh-CN" dirty="0" err="1"/>
              <a:t>UUV</a:t>
            </a:r>
            <a:r>
              <a:rPr lang="zh-CN" altLang="zh-CN" dirty="0"/>
              <a:t>与岸基单元的数据交互，当</a:t>
            </a:r>
            <a:r>
              <a:rPr lang="en-US" altLang="zh-CN" dirty="0" err="1"/>
              <a:t>UUV</a:t>
            </a:r>
            <a:r>
              <a:rPr lang="zh-CN" altLang="zh-CN" dirty="0"/>
              <a:t>下潜后，岸基单元可以通过声学实现通信和</a:t>
            </a:r>
            <a:r>
              <a:rPr lang="en-US" altLang="zh-CN" dirty="0" err="1"/>
              <a:t>UUV</a:t>
            </a:r>
            <a:r>
              <a:rPr lang="zh-CN" altLang="zh-CN" dirty="0"/>
              <a:t>的定位功能。</a:t>
            </a:r>
          </a:p>
          <a:p>
            <a:pPr algn="just">
              <a:lnSpc>
                <a:spcPct val="200000"/>
              </a:lnSpc>
            </a:pPr>
            <a:r>
              <a:rPr lang="en-US" altLang="zh-CN" dirty="0"/>
              <a:t>4</a:t>
            </a:r>
            <a:r>
              <a:rPr lang="zh-CN" altLang="zh-CN" dirty="0"/>
              <a:t>）安全保障单元通过获取</a:t>
            </a:r>
            <a:r>
              <a:rPr lang="en-US" altLang="zh-CN" dirty="0" err="1"/>
              <a:t>UUV</a:t>
            </a:r>
            <a:r>
              <a:rPr lang="zh-CN" altLang="zh-CN" dirty="0"/>
              <a:t>内部温湿度、气压、泄漏信息，判断</a:t>
            </a:r>
            <a:r>
              <a:rPr lang="en-US" altLang="zh-CN" dirty="0" err="1"/>
              <a:t>UUV</a:t>
            </a:r>
            <a:r>
              <a:rPr lang="zh-CN" altLang="zh-CN" dirty="0"/>
              <a:t>是否能够正常进行任务执行；通过电压电流检测防止运动控制系统超载损坏；通过舱体压力信息检测</a:t>
            </a:r>
            <a:r>
              <a:rPr lang="en-US" altLang="zh-CN" dirty="0" err="1"/>
              <a:t>UUV</a:t>
            </a:r>
            <a:r>
              <a:rPr lang="zh-CN" altLang="zh-CN" dirty="0"/>
              <a:t>结构是否发生形变；故障诊断模块判断</a:t>
            </a:r>
            <a:r>
              <a:rPr lang="en-US" altLang="zh-CN" dirty="0" err="1"/>
              <a:t>UUV</a:t>
            </a:r>
            <a:r>
              <a:rPr lang="zh-CN" altLang="zh-CN" dirty="0"/>
              <a:t>是否处于异常状态。当</a:t>
            </a:r>
            <a:r>
              <a:rPr lang="en-US" altLang="zh-CN" dirty="0" err="1"/>
              <a:t>UUV</a:t>
            </a:r>
            <a:r>
              <a:rPr lang="zh-CN" altLang="zh-CN" dirty="0"/>
              <a:t>处于紧急状态时，通过抛载</a:t>
            </a:r>
            <a:r>
              <a:rPr lang="en-US" altLang="zh-CN" dirty="0"/>
              <a:t>/</a:t>
            </a:r>
            <a:r>
              <a:rPr lang="zh-CN" altLang="zh-CN" dirty="0"/>
              <a:t>压载模块释放重物，保障</a:t>
            </a:r>
            <a:r>
              <a:rPr lang="en-US" altLang="zh-CN" dirty="0" err="1"/>
              <a:t>UUV</a:t>
            </a:r>
            <a:r>
              <a:rPr lang="zh-CN" altLang="zh-CN" dirty="0"/>
              <a:t>上浮至水面使用人员回收。</a:t>
            </a:r>
          </a:p>
          <a:p>
            <a:pPr algn="just">
              <a:lnSpc>
                <a:spcPct val="200000"/>
              </a:lnSpc>
            </a:pPr>
            <a:r>
              <a:rPr lang="zh-CN" altLang="zh-CN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7449367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06473" y="1359902"/>
            <a:ext cx="10577341" cy="3652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dirty="0"/>
              <a:t>5</a:t>
            </a:r>
            <a:r>
              <a:rPr lang="zh-CN" altLang="en-US" dirty="0"/>
              <a:t>）运动控制单元将运动信息发送至运动控制单元。该单元包含用于控制主推电机和方向舵机的数字信号处理器，将运动信息转换为控制信号，保障</a:t>
            </a:r>
            <a:r>
              <a:rPr lang="en-US" altLang="zh-CN" dirty="0" err="1"/>
              <a:t>UUV</a:t>
            </a:r>
            <a:r>
              <a:rPr lang="zh-CN" altLang="en-US" dirty="0"/>
              <a:t>正常行驶任务。</a:t>
            </a:r>
          </a:p>
          <a:p>
            <a:pPr algn="just">
              <a:lnSpc>
                <a:spcPct val="200000"/>
              </a:lnSpc>
            </a:pPr>
            <a:r>
              <a:rPr lang="en-US" altLang="zh-CN" dirty="0"/>
              <a:t>6</a:t>
            </a:r>
            <a:r>
              <a:rPr lang="zh-CN" altLang="en-US" dirty="0"/>
              <a:t>）电池管理单元对电流电压进行实时监测，电源管理单元负责为各模块供电，保证系统正常工作并防止故障发生。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191381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06473" y="1359902"/>
            <a:ext cx="10577341" cy="2914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dirty="0"/>
              <a:t>7</a:t>
            </a:r>
            <a:r>
              <a:rPr lang="zh-CN" altLang="en-US" dirty="0"/>
              <a:t>）导航传感器包含惯性导航、多普勒测速仪、深度计、罗盘等，为导航系统推算</a:t>
            </a:r>
            <a:r>
              <a:rPr lang="en-US" altLang="zh-CN" dirty="0" err="1"/>
              <a:t>UUV</a:t>
            </a:r>
            <a:r>
              <a:rPr lang="zh-CN" altLang="en-US" dirty="0"/>
              <a:t>位置信息提供原始数据；任务传感器包含</a:t>
            </a:r>
            <a:r>
              <a:rPr lang="en-US" altLang="zh-CN" dirty="0" err="1"/>
              <a:t>CTD</a:t>
            </a:r>
            <a:r>
              <a:rPr lang="zh-CN" altLang="en-US" dirty="0"/>
              <a:t>、海流计、磁力计、浊度计等，为</a:t>
            </a:r>
            <a:r>
              <a:rPr lang="en-US" altLang="zh-CN" dirty="0" err="1"/>
              <a:t>UUV</a:t>
            </a:r>
            <a:r>
              <a:rPr lang="zh-CN" altLang="en-US" dirty="0"/>
              <a:t>各项任务获取数据。传感器单元主要通过串口将数据发送至主控单元。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073068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主要内容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水下无人航行器</a:t>
            </a:r>
            <a:endParaRPr dirty="0"/>
          </a:p>
        </p:txBody>
      </p:sp>
      <p:sp>
        <p:nvSpPr>
          <p:cNvPr id="5" name="压电效应…"/>
          <p:cNvSpPr txBox="1"/>
          <p:nvPr/>
        </p:nvSpPr>
        <p:spPr>
          <a:xfrm>
            <a:off x="811560" y="1716724"/>
            <a:ext cx="4691990" cy="617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33375" indent="-333375" algn="l">
              <a:lnSpc>
                <a:spcPct val="130000"/>
              </a:lnSpc>
              <a:buClr>
                <a:schemeClr val="accent3">
                  <a:hueOff val="362282"/>
                  <a:satOff val="31803"/>
                  <a:lumOff val="-18242"/>
                </a:schemeClr>
              </a:buClr>
              <a:buSzPct val="145000"/>
              <a:buChar char="•"/>
              <a:defRPr sz="3000"/>
            </a:pPr>
            <a:r>
              <a:rPr lang="en-US" altLang="zh-CN" dirty="0" err="1"/>
              <a:t>ROV</a:t>
            </a:r>
            <a:r>
              <a:rPr lang="en-US" altLang="zh-CN" dirty="0"/>
              <a:t> </a:t>
            </a:r>
            <a:r>
              <a:rPr lang="zh-CN" altLang="en-US" dirty="0"/>
              <a:t>（遥控无人潜水器）</a:t>
            </a:r>
          </a:p>
        </p:txBody>
      </p:sp>
      <p:sp>
        <p:nvSpPr>
          <p:cNvPr id="6" name="矩形 5"/>
          <p:cNvSpPr/>
          <p:nvPr/>
        </p:nvSpPr>
        <p:spPr>
          <a:xfrm>
            <a:off x="811560" y="2334394"/>
            <a:ext cx="1117411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b="0" dirty="0" smtClean="0">
                <a:solidFill>
                  <a:srgbClr val="333333"/>
                </a:solidFill>
                <a:latin typeface="arial" panose="020B0604020202020204" pitchFamily="34" charset="0"/>
              </a:rPr>
              <a:t>      </a:t>
            </a:r>
            <a:r>
              <a:rPr lang="en-US" altLang="zh-CN" b="0" dirty="0" err="1" smtClean="0">
                <a:solidFill>
                  <a:srgbClr val="333333"/>
                </a:solidFill>
                <a:latin typeface="arial" panose="020B0604020202020204" pitchFamily="34" charset="0"/>
              </a:rPr>
              <a:t>ROV</a:t>
            </a:r>
            <a:r>
              <a:rPr lang="zh-CN" altLang="en-US" b="0" dirty="0">
                <a:solidFill>
                  <a:srgbClr val="333333"/>
                </a:solidFill>
                <a:latin typeface="arial" panose="020B0604020202020204" pitchFamily="34" charset="0"/>
              </a:rPr>
              <a:t>，即遥控无人潜水器（</a:t>
            </a:r>
            <a:r>
              <a:rPr lang="en-US" altLang="zh-CN" b="0" dirty="0">
                <a:solidFill>
                  <a:srgbClr val="333333"/>
                </a:solidFill>
                <a:latin typeface="arial" panose="020B0604020202020204" pitchFamily="34" charset="0"/>
              </a:rPr>
              <a:t>Remote Operated Vehicle </a:t>
            </a:r>
            <a:r>
              <a:rPr lang="zh-CN" altLang="en-US" b="0" dirty="0" smtClean="0">
                <a:solidFill>
                  <a:srgbClr val="333333"/>
                </a:solidFill>
                <a:latin typeface="arial" panose="020B0604020202020204" pitchFamily="34" charset="0"/>
              </a:rPr>
              <a:t>）， 无人</a:t>
            </a:r>
            <a:r>
              <a:rPr lang="zh-CN" altLang="en-US" b="0" dirty="0">
                <a:solidFill>
                  <a:srgbClr val="333333"/>
                </a:solidFill>
                <a:latin typeface="arial" panose="020B0604020202020204" pitchFamily="34" charset="0"/>
              </a:rPr>
              <a:t>水下航行器（</a:t>
            </a:r>
            <a:r>
              <a:rPr lang="en-US" altLang="zh-CN" b="0" dirty="0">
                <a:solidFill>
                  <a:srgbClr val="333333"/>
                </a:solidFill>
                <a:latin typeface="arial" panose="020B0604020202020204" pitchFamily="34" charset="0"/>
              </a:rPr>
              <a:t>Unmanned Underwater Vehicle</a:t>
            </a:r>
            <a:r>
              <a:rPr lang="zh-CN" altLang="en-US" b="0" dirty="0">
                <a:solidFill>
                  <a:srgbClr val="333333"/>
                </a:solidFill>
                <a:latin typeface="arial" panose="020B0604020202020204" pitchFamily="34" charset="0"/>
              </a:rPr>
              <a:t>，</a:t>
            </a:r>
            <a:r>
              <a:rPr lang="en-US" altLang="zh-CN" b="0" dirty="0" err="1">
                <a:solidFill>
                  <a:srgbClr val="333333"/>
                </a:solidFill>
                <a:latin typeface="arial" panose="020B0604020202020204" pitchFamily="34" charset="0"/>
              </a:rPr>
              <a:t>UUV</a:t>
            </a:r>
            <a:r>
              <a:rPr lang="zh-CN" altLang="en-US" b="0" dirty="0">
                <a:solidFill>
                  <a:srgbClr val="333333"/>
                </a:solidFill>
                <a:latin typeface="arial" panose="020B0604020202020204" pitchFamily="34" charset="0"/>
              </a:rPr>
              <a:t>）的一种</a:t>
            </a:r>
            <a:r>
              <a:rPr lang="zh-CN" altLang="en-US" b="0" dirty="0" smtClean="0">
                <a:solidFill>
                  <a:srgbClr val="333333"/>
                </a:solidFill>
                <a:latin typeface="arial" panose="020B0604020202020204" pitchFamily="34" charset="0"/>
              </a:rPr>
              <a:t>，功能</a:t>
            </a:r>
            <a:r>
              <a:rPr lang="zh-CN" altLang="en-US" b="0" dirty="0">
                <a:solidFill>
                  <a:srgbClr val="333333"/>
                </a:solidFill>
                <a:latin typeface="arial" panose="020B0604020202020204" pitchFamily="34" charset="0"/>
              </a:rPr>
              <a:t>多种多样，不同类型的</a:t>
            </a:r>
            <a:r>
              <a:rPr lang="en-US" altLang="zh-CN" b="0" dirty="0" err="1">
                <a:solidFill>
                  <a:srgbClr val="333333"/>
                </a:solidFill>
                <a:latin typeface="arial" panose="020B0604020202020204" pitchFamily="34" charset="0"/>
              </a:rPr>
              <a:t>ROV</a:t>
            </a:r>
            <a:r>
              <a:rPr lang="zh-CN" altLang="en-US" b="0" dirty="0">
                <a:solidFill>
                  <a:srgbClr val="333333"/>
                </a:solidFill>
                <a:latin typeface="arial" panose="020B0604020202020204" pitchFamily="34" charset="0"/>
              </a:rPr>
              <a:t>用于执行不同的任务，被广泛应用于军队、海岸警卫、海事、海关、核电、水电、海洋石油、渔业、海上救助、管线探测和海洋科学研究等各个领域。</a:t>
            </a:r>
            <a:endParaRPr lang="zh-CN" altLang="en-US" dirty="0"/>
          </a:p>
        </p:txBody>
      </p:sp>
      <p:pic>
        <p:nvPicPr>
          <p:cNvPr id="2050" name="Picture 2" descr="https://gss0.bdstatic.com/94o3dSag_xI4khGkpoWK1HF6hhy/baike/w%3D268%3Bg%3D0/sign=d327f513871001e94e3c130980351cd1/cefc1e178a82b9013a7b7fc9798da9773812ef7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59" y="5715317"/>
            <a:ext cx="4915617" cy="348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timgsa.baidu.com/timg?image&amp;quality=80&amp;size=b9999_10000&amp;sec=1577696864348&amp;di=72ac2aeca19e3c4e91e90e3283ba40bc&amp;imgtype=0&amp;src=http%3A%2F%2Fimg4.cache.netease.com%2Fcnews%2F2012%2F9%2F18%2F201209181036240bae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412" y="5715317"/>
            <a:ext cx="6203022" cy="3486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8598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主要内容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水下无人航行器</a:t>
            </a:r>
            <a:endParaRPr dirty="0"/>
          </a:p>
        </p:txBody>
      </p:sp>
      <p:sp>
        <p:nvSpPr>
          <p:cNvPr id="5" name="压电效应…"/>
          <p:cNvSpPr txBox="1"/>
          <p:nvPr/>
        </p:nvSpPr>
        <p:spPr>
          <a:xfrm>
            <a:off x="811560" y="1674181"/>
            <a:ext cx="5467843" cy="702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33375" indent="-333375" algn="l">
              <a:lnSpc>
                <a:spcPct val="130000"/>
              </a:lnSpc>
              <a:buClr>
                <a:schemeClr val="accent3">
                  <a:hueOff val="362282"/>
                  <a:satOff val="31803"/>
                  <a:lumOff val="-18242"/>
                </a:schemeClr>
              </a:buClr>
              <a:buSzPct val="145000"/>
              <a:buChar char="•"/>
              <a:defRPr sz="3000"/>
            </a:pPr>
            <a:r>
              <a:rPr lang="en-US" altLang="zh-CN" dirty="0" err="1" smtClean="0"/>
              <a:t>AUV</a:t>
            </a:r>
            <a:r>
              <a:rPr lang="en-US" altLang="zh-CN" dirty="0" smtClean="0"/>
              <a:t> </a:t>
            </a:r>
            <a:r>
              <a:rPr lang="en-US" altLang="zh-CN" dirty="0"/>
              <a:t>/</a:t>
            </a:r>
            <a:r>
              <a:rPr lang="en-US" altLang="zh-CN" dirty="0" err="1" smtClean="0"/>
              <a:t>UUV</a:t>
            </a:r>
            <a:r>
              <a:rPr lang="zh-CN" altLang="en-US" dirty="0" smtClean="0"/>
              <a:t>（无人水下机器人）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11560" y="2334394"/>
            <a:ext cx="11174114" cy="5987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sz="2800" b="0" dirty="0" smtClean="0">
                <a:solidFill>
                  <a:srgbClr val="333333"/>
                </a:solidFill>
                <a:latin typeface="arial" panose="020B0604020202020204" pitchFamily="34" charset="0"/>
              </a:rPr>
              <a:t>      </a:t>
            </a:r>
            <a:r>
              <a:rPr lang="en-US" altLang="zh-CN" sz="2800" b="0" dirty="0" err="1" smtClean="0">
                <a:solidFill>
                  <a:srgbClr val="333333"/>
                </a:solidFill>
                <a:latin typeface="arial" panose="020B0604020202020204" pitchFamily="34" charset="0"/>
              </a:rPr>
              <a:t>AUV</a:t>
            </a:r>
            <a:r>
              <a:rPr lang="zh-CN" altLang="en-US" sz="2800" b="0" dirty="0" smtClean="0">
                <a:solidFill>
                  <a:srgbClr val="333333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0" dirty="0">
                <a:solidFill>
                  <a:srgbClr val="333333"/>
                </a:solidFill>
                <a:latin typeface="arial" panose="020B0604020202020204" pitchFamily="34" charset="0"/>
              </a:rPr>
              <a:t>Remote Operated Vehicle </a:t>
            </a:r>
            <a:r>
              <a:rPr lang="zh-CN" altLang="en-US" sz="2800" b="0" dirty="0">
                <a:solidFill>
                  <a:srgbClr val="333333"/>
                </a:solidFill>
                <a:latin typeface="arial" panose="020B0604020202020204" pitchFamily="34" charset="0"/>
              </a:rPr>
              <a:t>）自主式水下机器人是新一代水下机器人，具有活动范围大、机动性好、安全、智能化等优点，成为完成各种水下任务的重要工具。例如，在民用领域，可用于铺设管线、海底考察、数据收集、钻井支援、海底施工，水下设备维护与维修等；在军用领域则可用于侦察、布雷、扫雷、援潜和救生等。由于无缆水下机器人具有活动范围不受电缆限制，隐蔽性好等优点，所以从</a:t>
            </a:r>
            <a:r>
              <a:rPr lang="en-US" altLang="zh-CN" sz="2800" b="0" dirty="0">
                <a:solidFill>
                  <a:srgbClr val="333333"/>
                </a:solidFill>
                <a:latin typeface="arial" panose="020B0604020202020204" pitchFamily="34" charset="0"/>
              </a:rPr>
              <a:t>60</a:t>
            </a:r>
            <a:r>
              <a:rPr lang="zh-CN" altLang="en-US" sz="2800" b="0" dirty="0">
                <a:solidFill>
                  <a:srgbClr val="333333"/>
                </a:solidFill>
                <a:latin typeface="arial" panose="020B0604020202020204" pitchFamily="34" charset="0"/>
              </a:rPr>
              <a:t>年代中期起，工业界和军方开始对无缆水下机器人发生兴趣。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023160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主要内容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水下无人航行器</a:t>
            </a:r>
            <a:endParaRPr dirty="0"/>
          </a:p>
        </p:txBody>
      </p:sp>
      <p:sp>
        <p:nvSpPr>
          <p:cNvPr id="5" name="压电效应…"/>
          <p:cNvSpPr txBox="1"/>
          <p:nvPr/>
        </p:nvSpPr>
        <p:spPr>
          <a:xfrm>
            <a:off x="811560" y="1674181"/>
            <a:ext cx="5467843" cy="702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33375" indent="-333375" algn="l">
              <a:lnSpc>
                <a:spcPct val="130000"/>
              </a:lnSpc>
              <a:buClr>
                <a:schemeClr val="accent3">
                  <a:hueOff val="362282"/>
                  <a:satOff val="31803"/>
                  <a:lumOff val="-18242"/>
                </a:schemeClr>
              </a:buClr>
              <a:buSzPct val="145000"/>
              <a:buChar char="•"/>
              <a:defRPr sz="3000"/>
            </a:pPr>
            <a:r>
              <a:rPr lang="en-US" altLang="zh-CN" dirty="0" err="1" smtClean="0"/>
              <a:t>AUV</a:t>
            </a:r>
            <a:r>
              <a:rPr lang="en-US" altLang="zh-CN" dirty="0" smtClean="0"/>
              <a:t> </a:t>
            </a:r>
            <a:r>
              <a:rPr lang="en-US" altLang="zh-CN" dirty="0"/>
              <a:t>/</a:t>
            </a:r>
            <a:r>
              <a:rPr lang="en-US" altLang="zh-CN" dirty="0" err="1" smtClean="0"/>
              <a:t>UUV</a:t>
            </a:r>
            <a:r>
              <a:rPr lang="zh-CN" altLang="en-US" dirty="0" smtClean="0"/>
              <a:t>（无人水下机器人）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60" y="2562053"/>
            <a:ext cx="11617541" cy="668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8663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主要内容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水下无人航行器</a:t>
            </a:r>
            <a:endParaRPr dirty="0"/>
          </a:p>
        </p:txBody>
      </p:sp>
      <p:sp>
        <p:nvSpPr>
          <p:cNvPr id="5" name="压电效应…"/>
          <p:cNvSpPr txBox="1"/>
          <p:nvPr/>
        </p:nvSpPr>
        <p:spPr>
          <a:xfrm>
            <a:off x="811560" y="1674181"/>
            <a:ext cx="5467843" cy="702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33375" indent="-333375" algn="l">
              <a:lnSpc>
                <a:spcPct val="130000"/>
              </a:lnSpc>
              <a:buClr>
                <a:schemeClr val="accent3">
                  <a:hueOff val="362282"/>
                  <a:satOff val="31803"/>
                  <a:lumOff val="-18242"/>
                </a:schemeClr>
              </a:buClr>
              <a:buSzPct val="145000"/>
              <a:buChar char="•"/>
              <a:defRPr sz="3000"/>
            </a:pPr>
            <a:r>
              <a:rPr lang="en-US" altLang="zh-CN" dirty="0" err="1" smtClean="0"/>
              <a:t>AUV</a:t>
            </a:r>
            <a:r>
              <a:rPr lang="en-US" altLang="zh-CN" dirty="0" smtClean="0"/>
              <a:t> </a:t>
            </a:r>
            <a:r>
              <a:rPr lang="en-US" altLang="zh-CN" dirty="0"/>
              <a:t>/</a:t>
            </a:r>
            <a:r>
              <a:rPr lang="en-US" altLang="zh-CN" dirty="0" err="1" smtClean="0"/>
              <a:t>UUV</a:t>
            </a:r>
            <a:r>
              <a:rPr lang="zh-CN" altLang="en-US" dirty="0" smtClean="0"/>
              <a:t>（无人水下机器人）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60" y="3050636"/>
            <a:ext cx="11483543" cy="389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1778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主要内容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水下无人航行器</a:t>
            </a:r>
            <a:endParaRPr dirty="0"/>
          </a:p>
        </p:txBody>
      </p:sp>
      <p:sp>
        <p:nvSpPr>
          <p:cNvPr id="5" name="压电效应…"/>
          <p:cNvSpPr txBox="1"/>
          <p:nvPr/>
        </p:nvSpPr>
        <p:spPr>
          <a:xfrm>
            <a:off x="811560" y="1674181"/>
            <a:ext cx="5467843" cy="702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33375" indent="-333375" algn="l">
              <a:lnSpc>
                <a:spcPct val="130000"/>
              </a:lnSpc>
              <a:buClr>
                <a:schemeClr val="accent3">
                  <a:hueOff val="362282"/>
                  <a:satOff val="31803"/>
                  <a:lumOff val="-18242"/>
                </a:schemeClr>
              </a:buClr>
              <a:buSzPct val="145000"/>
              <a:buChar char="•"/>
              <a:defRPr sz="3000"/>
            </a:pPr>
            <a:r>
              <a:rPr lang="en-US" altLang="zh-CN" dirty="0" err="1" smtClean="0"/>
              <a:t>AUV</a:t>
            </a:r>
            <a:r>
              <a:rPr lang="en-US" altLang="zh-CN" dirty="0" smtClean="0"/>
              <a:t> </a:t>
            </a:r>
            <a:r>
              <a:rPr lang="en-US" altLang="zh-CN" dirty="0"/>
              <a:t>/</a:t>
            </a:r>
            <a:r>
              <a:rPr lang="en-US" altLang="zh-CN" dirty="0" err="1" smtClean="0"/>
              <a:t>UUV</a:t>
            </a:r>
            <a:r>
              <a:rPr lang="zh-CN" altLang="en-US" dirty="0" smtClean="0"/>
              <a:t>（无人水下机器人）</a:t>
            </a:r>
            <a:endParaRPr lang="zh-CN" altLang="en-US" dirty="0"/>
          </a:p>
        </p:txBody>
      </p:sp>
      <p:pic>
        <p:nvPicPr>
          <p:cNvPr id="3074" name="Picture 2" descr="http://n1.itc.cn/img7/adapt/wb/common/2019/10/01/156990758797016987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49" y="2376937"/>
            <a:ext cx="11229927" cy="628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65186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主要内容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水下无人航行器</a:t>
            </a:r>
            <a:endParaRPr dirty="0"/>
          </a:p>
        </p:txBody>
      </p:sp>
      <p:sp>
        <p:nvSpPr>
          <p:cNvPr id="5" name="压电效应…"/>
          <p:cNvSpPr txBox="1"/>
          <p:nvPr/>
        </p:nvSpPr>
        <p:spPr>
          <a:xfrm>
            <a:off x="811560" y="1674181"/>
            <a:ext cx="5464637" cy="702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33375" indent="-333375" algn="l">
              <a:lnSpc>
                <a:spcPct val="130000"/>
              </a:lnSpc>
              <a:buClr>
                <a:schemeClr val="accent3">
                  <a:hueOff val="362282"/>
                  <a:satOff val="31803"/>
                  <a:lumOff val="-18242"/>
                </a:schemeClr>
              </a:buClr>
              <a:buSzPct val="145000"/>
              <a:buChar char="•"/>
              <a:defRPr sz="3000"/>
            </a:pPr>
            <a:r>
              <a:rPr lang="en-US" altLang="zh-CN" dirty="0" smtClean="0"/>
              <a:t>ARV</a:t>
            </a:r>
            <a:r>
              <a:rPr lang="zh-CN" altLang="en-US" dirty="0"/>
              <a:t>（自主</a:t>
            </a:r>
            <a:r>
              <a:rPr lang="en-US" altLang="zh-CN" dirty="0"/>
              <a:t>/</a:t>
            </a:r>
            <a:r>
              <a:rPr lang="zh-CN" altLang="en-US" dirty="0"/>
              <a:t>遥控水下机器人）</a:t>
            </a:r>
          </a:p>
        </p:txBody>
      </p:sp>
      <p:sp>
        <p:nvSpPr>
          <p:cNvPr id="6" name="矩形 5"/>
          <p:cNvSpPr/>
          <p:nvPr/>
        </p:nvSpPr>
        <p:spPr>
          <a:xfrm>
            <a:off x="811560" y="2334394"/>
            <a:ext cx="11174114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sz="2800" b="0" dirty="0" smtClean="0">
                <a:solidFill>
                  <a:srgbClr val="333333"/>
                </a:solidFill>
                <a:latin typeface="arial" panose="020B0604020202020204" pitchFamily="34" charset="0"/>
              </a:rPr>
              <a:t>       </a:t>
            </a:r>
            <a:r>
              <a:rPr lang="en-US" altLang="zh-CN" sz="2800" b="0" dirty="0" err="1" smtClean="0">
                <a:solidFill>
                  <a:srgbClr val="333333"/>
                </a:solidFill>
                <a:latin typeface="arial" panose="020B0604020202020204" pitchFamily="34" charset="0"/>
              </a:rPr>
              <a:t>AUV</a:t>
            </a:r>
            <a:r>
              <a:rPr lang="en-US" altLang="zh-CN" sz="2800" b="0" dirty="0" smtClean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zh-CN" altLang="en-US" sz="2800" b="0" dirty="0">
                <a:solidFill>
                  <a:srgbClr val="333333"/>
                </a:solidFill>
                <a:latin typeface="arial" panose="020B0604020202020204" pitchFamily="34" charset="0"/>
              </a:rPr>
              <a:t>自带能源自主航行</a:t>
            </a:r>
            <a:r>
              <a:rPr lang="en-US" altLang="zh-CN" sz="2800" b="0" dirty="0">
                <a:solidFill>
                  <a:srgbClr val="333333"/>
                </a:solidFill>
                <a:latin typeface="arial" panose="020B0604020202020204" pitchFamily="34" charset="0"/>
              </a:rPr>
              <a:t>, </a:t>
            </a:r>
            <a:r>
              <a:rPr lang="zh-CN" altLang="en-US" sz="2800" b="0" dirty="0">
                <a:solidFill>
                  <a:srgbClr val="333333"/>
                </a:solidFill>
                <a:latin typeface="arial" panose="020B0604020202020204" pitchFamily="34" charset="0"/>
              </a:rPr>
              <a:t>可执 行大范围探测任务</a:t>
            </a:r>
            <a:r>
              <a:rPr lang="en-US" altLang="zh-CN" sz="2800" b="0" dirty="0">
                <a:solidFill>
                  <a:srgbClr val="333333"/>
                </a:solidFill>
                <a:latin typeface="arial" panose="020B0604020202020204" pitchFamily="34" charset="0"/>
              </a:rPr>
              <a:t>, </a:t>
            </a:r>
            <a:r>
              <a:rPr lang="zh-CN" altLang="en-US" sz="2800" b="0" dirty="0">
                <a:solidFill>
                  <a:srgbClr val="333333"/>
                </a:solidFill>
                <a:latin typeface="arial" panose="020B0604020202020204" pitchFamily="34" charset="0"/>
              </a:rPr>
              <a:t>但作业时间、数据实时性、作业能力有限</a:t>
            </a:r>
            <a:r>
              <a:rPr lang="en-US" altLang="zh-CN" sz="2800" b="0" dirty="0">
                <a:solidFill>
                  <a:srgbClr val="333333"/>
                </a:solidFill>
                <a:latin typeface="arial" panose="020B0604020202020204" pitchFamily="34" charset="0"/>
              </a:rPr>
              <a:t>; </a:t>
            </a:r>
            <a:r>
              <a:rPr lang="en-US" altLang="zh-CN" sz="2800" b="0" dirty="0" err="1">
                <a:solidFill>
                  <a:srgbClr val="333333"/>
                </a:solidFill>
                <a:latin typeface="arial" panose="020B0604020202020204" pitchFamily="34" charset="0"/>
              </a:rPr>
              <a:t>ROV</a:t>
            </a:r>
            <a:r>
              <a:rPr lang="en-US" altLang="zh-CN" sz="2800" b="0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zh-CN" altLang="en-US" sz="2800" b="0" dirty="0">
                <a:solidFill>
                  <a:srgbClr val="333333"/>
                </a:solidFill>
                <a:latin typeface="arial" panose="020B0604020202020204" pitchFamily="34" charset="0"/>
              </a:rPr>
              <a:t>依靠脐带电缆提供动力</a:t>
            </a:r>
            <a:r>
              <a:rPr lang="en-US" altLang="zh-CN" sz="2800" b="0" dirty="0">
                <a:solidFill>
                  <a:srgbClr val="333333"/>
                </a:solidFill>
                <a:latin typeface="arial" panose="020B0604020202020204" pitchFamily="34" charset="0"/>
              </a:rPr>
              <a:t>, </a:t>
            </a:r>
            <a:r>
              <a:rPr lang="zh-CN" altLang="en-US" sz="2800" b="0" dirty="0">
                <a:solidFill>
                  <a:srgbClr val="333333"/>
                </a:solidFill>
                <a:latin typeface="arial" panose="020B0604020202020204" pitchFamily="34" charset="0"/>
              </a:rPr>
              <a:t>水下作业 时间长</a:t>
            </a:r>
            <a:r>
              <a:rPr lang="en-US" altLang="zh-CN" sz="2800" b="0" dirty="0">
                <a:solidFill>
                  <a:srgbClr val="333333"/>
                </a:solidFill>
                <a:latin typeface="arial" panose="020B0604020202020204" pitchFamily="34" charset="0"/>
              </a:rPr>
              <a:t>, </a:t>
            </a:r>
            <a:r>
              <a:rPr lang="zh-CN" altLang="en-US" sz="2800" b="0" dirty="0">
                <a:solidFill>
                  <a:srgbClr val="333333"/>
                </a:solidFill>
                <a:latin typeface="arial" panose="020B0604020202020204" pitchFamily="34" charset="0"/>
              </a:rPr>
              <a:t>数据实时性和作业能力较强</a:t>
            </a:r>
            <a:r>
              <a:rPr lang="en-US" altLang="zh-CN" sz="2800" b="0" dirty="0">
                <a:solidFill>
                  <a:srgbClr val="333333"/>
                </a:solidFill>
                <a:latin typeface="arial" panose="020B0604020202020204" pitchFamily="34" charset="0"/>
              </a:rPr>
              <a:t>, </a:t>
            </a:r>
            <a:r>
              <a:rPr lang="zh-CN" altLang="en-US" sz="2800" b="0" dirty="0">
                <a:solidFill>
                  <a:srgbClr val="333333"/>
                </a:solidFill>
                <a:latin typeface="arial" panose="020B0604020202020204" pitchFamily="34" charset="0"/>
              </a:rPr>
              <a:t>但作业范围有限 </a:t>
            </a:r>
            <a:r>
              <a:rPr lang="en-US" altLang="zh-CN" sz="2800" b="0" dirty="0" smtClean="0">
                <a:solidFill>
                  <a:srgbClr val="333333"/>
                </a:solidFill>
                <a:latin typeface="arial" panose="020B0604020202020204" pitchFamily="34" charset="0"/>
              </a:rPr>
              <a:t>; </a:t>
            </a:r>
            <a:r>
              <a:rPr lang="en-US" altLang="zh-CN" sz="2800" b="0" dirty="0">
                <a:solidFill>
                  <a:srgbClr val="333333"/>
                </a:solidFill>
                <a:latin typeface="arial" panose="020B0604020202020204" pitchFamily="34" charset="0"/>
              </a:rPr>
              <a:t>ARV (autonomous &amp; remotely operated </a:t>
            </a:r>
            <a:r>
              <a:rPr lang="en-US" altLang="zh-CN" sz="2800" b="0" dirty="0" smtClean="0">
                <a:solidFill>
                  <a:srgbClr val="333333"/>
                </a:solidFill>
                <a:latin typeface="arial" panose="020B0604020202020204" pitchFamily="34" charset="0"/>
              </a:rPr>
              <a:t>vehicle)</a:t>
            </a:r>
            <a:r>
              <a:rPr lang="zh-CN" altLang="en-US" sz="2800" b="0" dirty="0" smtClean="0">
                <a:solidFill>
                  <a:srgbClr val="333333"/>
                </a:solidFill>
                <a:latin typeface="arial" panose="020B0604020202020204" pitchFamily="34" charset="0"/>
              </a:rPr>
              <a:t>是</a:t>
            </a:r>
            <a:r>
              <a:rPr lang="zh-CN" altLang="en-US" sz="2800" b="0" dirty="0">
                <a:solidFill>
                  <a:srgbClr val="333333"/>
                </a:solidFill>
                <a:latin typeface="arial" panose="020B0604020202020204" pitchFamily="34" charset="0"/>
              </a:rPr>
              <a:t>一种兼顾 </a:t>
            </a:r>
            <a:r>
              <a:rPr lang="en-US" altLang="zh-CN" sz="2800" b="0" dirty="0" err="1">
                <a:solidFill>
                  <a:srgbClr val="333333"/>
                </a:solidFill>
                <a:latin typeface="arial" panose="020B0604020202020204" pitchFamily="34" charset="0"/>
              </a:rPr>
              <a:t>AUV</a:t>
            </a:r>
            <a:r>
              <a:rPr lang="en-US" altLang="zh-CN" sz="2800" b="0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zh-CN" altLang="en-US" sz="2800" b="0" dirty="0">
                <a:solidFill>
                  <a:srgbClr val="333333"/>
                </a:solidFill>
                <a:latin typeface="arial" panose="020B0604020202020204" pitchFamily="34" charset="0"/>
              </a:rPr>
              <a:t>和 </a:t>
            </a:r>
            <a:r>
              <a:rPr lang="en-US" altLang="zh-CN" sz="2800" b="0" dirty="0" err="1">
                <a:solidFill>
                  <a:srgbClr val="333333"/>
                </a:solidFill>
                <a:latin typeface="arial" panose="020B0604020202020204" pitchFamily="34" charset="0"/>
              </a:rPr>
              <a:t>ROV</a:t>
            </a:r>
            <a:r>
              <a:rPr lang="en-US" altLang="zh-CN" sz="2800" b="0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zh-CN" altLang="en-US" sz="2800" b="0" dirty="0">
                <a:solidFill>
                  <a:srgbClr val="333333"/>
                </a:solidFill>
                <a:latin typeface="arial" panose="020B0604020202020204" pitchFamily="34" charset="0"/>
              </a:rPr>
              <a:t>的混合式水 下机器人 </a:t>
            </a:r>
            <a:r>
              <a:rPr lang="en-US" altLang="zh-CN" sz="2800" b="0" dirty="0" smtClean="0">
                <a:solidFill>
                  <a:srgbClr val="333333"/>
                </a:solidFill>
                <a:latin typeface="arial" panose="020B0604020202020204" pitchFamily="34" charset="0"/>
              </a:rPr>
              <a:t>, </a:t>
            </a:r>
            <a:r>
              <a:rPr lang="zh-CN" altLang="en-US" sz="2800" b="0" dirty="0">
                <a:solidFill>
                  <a:srgbClr val="333333"/>
                </a:solidFill>
                <a:latin typeface="arial" panose="020B0604020202020204" pitchFamily="34" charset="0"/>
              </a:rPr>
              <a:t>它结合了 </a:t>
            </a:r>
            <a:r>
              <a:rPr lang="en-US" altLang="zh-CN" sz="2800" b="0" dirty="0" err="1">
                <a:solidFill>
                  <a:srgbClr val="333333"/>
                </a:solidFill>
                <a:latin typeface="arial" panose="020B0604020202020204" pitchFamily="34" charset="0"/>
              </a:rPr>
              <a:t>AUV</a:t>
            </a:r>
            <a:r>
              <a:rPr lang="en-US" altLang="zh-CN" sz="2800" b="0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zh-CN" altLang="en-US" sz="2800" b="0" dirty="0">
                <a:solidFill>
                  <a:srgbClr val="333333"/>
                </a:solidFill>
                <a:latin typeface="arial" panose="020B0604020202020204" pitchFamily="34" charset="0"/>
              </a:rPr>
              <a:t>和 </a:t>
            </a:r>
            <a:r>
              <a:rPr lang="en-US" altLang="zh-CN" sz="2800" b="0" dirty="0" err="1">
                <a:solidFill>
                  <a:srgbClr val="333333"/>
                </a:solidFill>
                <a:latin typeface="arial" panose="020B0604020202020204" pitchFamily="34" charset="0"/>
              </a:rPr>
              <a:t>ROV</a:t>
            </a:r>
            <a:r>
              <a:rPr lang="en-US" altLang="zh-CN" sz="2800" b="0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zh-CN" altLang="en-US" sz="2800" b="0" dirty="0">
                <a:solidFill>
                  <a:srgbClr val="333333"/>
                </a:solidFill>
                <a:latin typeface="arial" panose="020B0604020202020204" pitchFamily="34" charset="0"/>
              </a:rPr>
              <a:t>的优点</a:t>
            </a:r>
            <a:r>
              <a:rPr lang="en-US" altLang="zh-CN" sz="2800" b="0" dirty="0">
                <a:solidFill>
                  <a:srgbClr val="333333"/>
                </a:solidFill>
                <a:latin typeface="arial" panose="020B0604020202020204" pitchFamily="34" charset="0"/>
              </a:rPr>
              <a:t>, </a:t>
            </a:r>
            <a:r>
              <a:rPr lang="zh-CN" altLang="en-US" sz="2800" b="0" dirty="0">
                <a:solidFill>
                  <a:srgbClr val="333333"/>
                </a:solidFill>
                <a:latin typeface="arial" panose="020B0604020202020204" pitchFamily="34" charset="0"/>
              </a:rPr>
              <a:t>自带能源</a:t>
            </a:r>
            <a:r>
              <a:rPr lang="en-US" altLang="zh-CN" sz="2800" b="0" dirty="0">
                <a:solidFill>
                  <a:srgbClr val="333333"/>
                </a:solidFill>
                <a:latin typeface="arial" panose="020B0604020202020204" pitchFamily="34" charset="0"/>
              </a:rPr>
              <a:t>, </a:t>
            </a:r>
            <a:r>
              <a:rPr lang="zh-CN" altLang="en-US" sz="2800" b="0" dirty="0">
                <a:solidFill>
                  <a:srgbClr val="333333"/>
                </a:solidFill>
                <a:latin typeface="arial" panose="020B0604020202020204" pitchFamily="34" charset="0"/>
              </a:rPr>
              <a:t>通过光纤微缆实现数据实时传输</a:t>
            </a:r>
            <a:r>
              <a:rPr lang="en-US" altLang="zh-CN" sz="2800" b="0" dirty="0">
                <a:solidFill>
                  <a:srgbClr val="333333"/>
                </a:solidFill>
                <a:latin typeface="arial" panose="020B0604020202020204" pitchFamily="34" charset="0"/>
              </a:rPr>
              <a:t>, </a:t>
            </a:r>
            <a:r>
              <a:rPr lang="zh-CN" altLang="en-US" sz="2800" b="0" dirty="0">
                <a:solidFill>
                  <a:srgbClr val="333333"/>
                </a:solidFill>
                <a:latin typeface="arial" panose="020B0604020202020204" pitchFamily="34" charset="0"/>
              </a:rPr>
              <a:t>既可实现 较大范围探测</a:t>
            </a:r>
            <a:r>
              <a:rPr lang="en-US" altLang="zh-CN" sz="2800" b="0" dirty="0">
                <a:solidFill>
                  <a:srgbClr val="333333"/>
                </a:solidFill>
                <a:latin typeface="arial" panose="020B0604020202020204" pitchFamily="34" charset="0"/>
              </a:rPr>
              <a:t>, </a:t>
            </a:r>
            <a:r>
              <a:rPr lang="zh-CN" altLang="en-US" sz="2800" b="0" dirty="0">
                <a:solidFill>
                  <a:srgbClr val="333333"/>
                </a:solidFill>
                <a:latin typeface="arial" panose="020B0604020202020204" pitchFamily="34" charset="0"/>
              </a:rPr>
              <a:t>又可实现水下定点精细观测</a:t>
            </a:r>
            <a:r>
              <a:rPr lang="en-US" altLang="zh-CN" sz="2800" b="0" dirty="0">
                <a:solidFill>
                  <a:srgbClr val="333333"/>
                </a:solidFill>
                <a:latin typeface="arial" panose="020B0604020202020204" pitchFamily="34" charset="0"/>
              </a:rPr>
              <a:t>, </a:t>
            </a:r>
            <a:r>
              <a:rPr lang="zh-CN" altLang="en-US" sz="2800" b="0" dirty="0">
                <a:solidFill>
                  <a:srgbClr val="333333"/>
                </a:solidFill>
                <a:latin typeface="arial" panose="020B0604020202020204" pitchFamily="34" charset="0"/>
              </a:rPr>
              <a:t>还可以携带轻型作业工具完成轻型作业</a:t>
            </a:r>
            <a:r>
              <a:rPr lang="en-US" altLang="zh-CN" sz="2800" b="0" dirty="0">
                <a:solidFill>
                  <a:srgbClr val="333333"/>
                </a:solidFill>
                <a:latin typeface="arial" panose="020B0604020202020204" pitchFamily="34" charset="0"/>
              </a:rPr>
              <a:t>, </a:t>
            </a:r>
            <a:r>
              <a:rPr lang="zh-CN" altLang="en-US" sz="2800" b="0" dirty="0">
                <a:solidFill>
                  <a:srgbClr val="333333"/>
                </a:solidFill>
                <a:latin typeface="arial" panose="020B0604020202020204" pitchFamily="34" charset="0"/>
              </a:rPr>
              <a:t>是信息型 </a:t>
            </a:r>
            <a:r>
              <a:rPr lang="en-US" altLang="zh-CN" sz="2800" b="0" dirty="0" err="1">
                <a:solidFill>
                  <a:srgbClr val="333333"/>
                </a:solidFill>
                <a:latin typeface="arial" panose="020B0604020202020204" pitchFamily="34" charset="0"/>
              </a:rPr>
              <a:t>AUV</a:t>
            </a:r>
            <a:r>
              <a:rPr lang="en-US" altLang="zh-CN" sz="2800" b="0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zh-CN" altLang="en-US" sz="2800" b="0" dirty="0">
                <a:solidFill>
                  <a:srgbClr val="333333"/>
                </a:solidFill>
                <a:latin typeface="arial" panose="020B0604020202020204" pitchFamily="34" charset="0"/>
              </a:rPr>
              <a:t>向作业型 </a:t>
            </a:r>
            <a:r>
              <a:rPr lang="en-US" altLang="zh-CN" sz="2800" b="0" dirty="0" err="1">
                <a:solidFill>
                  <a:srgbClr val="333333"/>
                </a:solidFill>
                <a:latin typeface="arial" panose="020B0604020202020204" pitchFamily="34" charset="0"/>
              </a:rPr>
              <a:t>AUV</a:t>
            </a:r>
            <a:r>
              <a:rPr lang="en-US" altLang="zh-CN" sz="2800" b="0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zh-CN" altLang="en-US" sz="2800" b="0" dirty="0">
                <a:solidFill>
                  <a:srgbClr val="333333"/>
                </a:solidFill>
                <a:latin typeface="arial" panose="020B0604020202020204" pitchFamily="34" charset="0"/>
              </a:rPr>
              <a:t>发展过程中的新型水下机器人</a:t>
            </a:r>
            <a:r>
              <a:rPr lang="en-US" altLang="zh-CN" sz="2800" b="0" dirty="0">
                <a:solidFill>
                  <a:srgbClr val="333333"/>
                </a:solidFill>
                <a:latin typeface="arial" panose="020B0604020202020204" pitchFamily="34" charset="0"/>
              </a:rPr>
              <a:t>.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594426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1594</Words>
  <Application>Microsoft Office PowerPoint</Application>
  <PresentationFormat>自定义</PresentationFormat>
  <Paragraphs>74</Paragraphs>
  <Slides>35</Slides>
  <Notes>0</Notes>
  <HiddenSlides>0</HiddenSlides>
  <MMClips>3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35</vt:i4>
      </vt:variant>
    </vt:vector>
  </HeadingPairs>
  <TitlesOfParts>
    <vt:vector size="49" baseType="lpstr">
      <vt:lpstr>Helvetica Light</vt:lpstr>
      <vt:lpstr>Helvetica Neue</vt:lpstr>
      <vt:lpstr>Helvetica Neue Light</vt:lpstr>
      <vt:lpstr>Helvetica Neue Medium</vt:lpstr>
      <vt:lpstr>Helvetica Neue Thin</vt:lpstr>
      <vt:lpstr>华文楷体</vt:lpstr>
      <vt:lpstr>楷体</vt:lpstr>
      <vt:lpstr>宋体</vt:lpstr>
      <vt:lpstr>Arial</vt:lpstr>
      <vt:lpstr>Calibri</vt:lpstr>
      <vt:lpstr>Times New Roman</vt:lpstr>
      <vt:lpstr>White</vt:lpstr>
      <vt:lpstr>Microsoft Visio 绘图</vt:lpstr>
      <vt:lpstr>Microsoft Visio 2003-2010 绘图</vt:lpstr>
      <vt:lpstr>PowerPoint 演示文稿</vt:lpstr>
      <vt:lpstr>主要内容</vt:lpstr>
      <vt:lpstr>水下无人航行器</vt:lpstr>
      <vt:lpstr>水下无人航行器</vt:lpstr>
      <vt:lpstr>水下无人航行器</vt:lpstr>
      <vt:lpstr>水下无人航行器</vt:lpstr>
      <vt:lpstr>水下无人航行器</vt:lpstr>
      <vt:lpstr>水下无人航行器</vt:lpstr>
      <vt:lpstr>水下无人航行器</vt:lpstr>
      <vt:lpstr>水下无人航行器</vt:lpstr>
      <vt:lpstr>水下无人航行器</vt:lpstr>
      <vt:lpstr>声学传感</vt:lpstr>
      <vt:lpstr>声学传感</vt:lpstr>
      <vt:lpstr>声学传感</vt:lpstr>
      <vt:lpstr>声学传感</vt:lpstr>
      <vt:lpstr>声学传感</vt:lpstr>
      <vt:lpstr>声学传感</vt:lpstr>
      <vt:lpstr>光学传感</vt:lpstr>
      <vt:lpstr>光学传感</vt:lpstr>
      <vt:lpstr>光学传感</vt:lpstr>
      <vt:lpstr>光学传感</vt:lpstr>
      <vt:lpstr>光学传感</vt:lpstr>
      <vt:lpstr>光学传感</vt:lpstr>
      <vt:lpstr>光学传感</vt:lpstr>
      <vt:lpstr>光学传感</vt:lpstr>
      <vt:lpstr>光学传感</vt:lpstr>
      <vt:lpstr>光学传感</vt:lpstr>
      <vt:lpstr>光学传感</vt:lpstr>
      <vt:lpstr>AUV系统构建</vt:lpstr>
      <vt:lpstr>AUV系统构建</vt:lpstr>
      <vt:lpstr>AUV系统构建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荣 生辉</cp:lastModifiedBy>
  <cp:revision>32</cp:revision>
  <dcterms:modified xsi:type="dcterms:W3CDTF">2019-12-30T07:20:07Z</dcterms:modified>
</cp:coreProperties>
</file>